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7" r:id="rId3"/>
    <p:sldId id="268" r:id="rId4"/>
    <p:sldId id="258" r:id="rId5"/>
    <p:sldId id="263" r:id="rId6"/>
    <p:sldId id="259" r:id="rId7"/>
    <p:sldId id="260" r:id="rId8"/>
    <p:sldId id="261" r:id="rId9"/>
    <p:sldId id="277" r:id="rId10"/>
    <p:sldId id="262" r:id="rId11"/>
    <p:sldId id="264" r:id="rId12"/>
    <p:sldId id="265" r:id="rId13"/>
    <p:sldId id="270" r:id="rId14"/>
    <p:sldId id="271" r:id="rId15"/>
    <p:sldId id="272" r:id="rId16"/>
    <p:sldId id="282" r:id="rId17"/>
    <p:sldId id="273" r:id="rId18"/>
    <p:sldId id="275" r:id="rId19"/>
    <p:sldId id="274" r:id="rId20"/>
    <p:sldId id="276" r:id="rId21"/>
    <p:sldId id="279" r:id="rId22"/>
    <p:sldId id="280" r:id="rId23"/>
    <p:sldId id="287" r:id="rId24"/>
    <p:sldId id="281" r:id="rId25"/>
    <p:sldId id="285" r:id="rId26"/>
    <p:sldId id="286" r:id="rId27"/>
    <p:sldId id="284" r:id="rId28"/>
    <p:sldId id="269" r:id="rId29"/>
    <p:sldId id="267" r:id="rId30"/>
    <p:sldId id="278" r:id="rId31"/>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108" autoAdjust="0"/>
  </p:normalViewPr>
  <p:slideViewPr>
    <p:cSldViewPr snapToGrid="0">
      <p:cViewPr varScale="1">
        <p:scale>
          <a:sx n="69" d="100"/>
          <a:sy n="69" d="100"/>
        </p:scale>
        <p:origin x="120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BD9B3D-A9B3-4C9A-B588-07FBC19126D5}" type="datetimeFigureOut">
              <a:rPr lang="zh-TW" altLang="en-US" smtClean="0"/>
              <a:t>2023/11/11</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4C4A74-29BC-4CC2-8AC6-3244CBB13BC8}" type="slidenum">
              <a:rPr lang="zh-TW" altLang="en-US" smtClean="0"/>
              <a:t>‹#›</a:t>
            </a:fld>
            <a:endParaRPr lang="zh-TW" altLang="en-US"/>
          </a:p>
        </p:txBody>
      </p:sp>
    </p:spTree>
    <p:extLst>
      <p:ext uri="{BB962C8B-B14F-4D97-AF65-F5344CB8AC3E}">
        <p14:creationId xmlns:p14="http://schemas.microsoft.com/office/powerpoint/2010/main" val="53212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en-US" altLang="zh-TW" b="0" i="0" dirty="0">
                <a:solidFill>
                  <a:srgbClr val="FFFFFF"/>
                </a:solidFill>
                <a:effectLst/>
                <a:latin typeface="Roboto" panose="02000000000000000000" pitchFamily="2" charset="0"/>
              </a:rPr>
              <a:t>In other words, feed forward networks does not consider the relationship between current sample and the previous samples.</a:t>
            </a:r>
          </a:p>
          <a:p>
            <a:pPr marL="171450" indent="-171450">
              <a:buFont typeface="Arial" panose="020B0604020202020204" pitchFamily="34" charset="0"/>
              <a:buChar char="•"/>
            </a:pPr>
            <a:r>
              <a:rPr lang="en-US" altLang="zh-TW" b="0" i="0" dirty="0">
                <a:solidFill>
                  <a:srgbClr val="FFFFFF"/>
                </a:solidFill>
                <a:effectLst/>
                <a:latin typeface="Roboto" panose="02000000000000000000" pitchFamily="2" charset="0"/>
              </a:rPr>
              <a:t>For some kind of data, especially time series data, the relationship between current and previous symbols is very important.</a:t>
            </a:r>
          </a:p>
          <a:p>
            <a:pPr marL="171450" indent="-171450">
              <a:buFont typeface="Arial" panose="020B0604020202020204" pitchFamily="34" charset="0"/>
              <a:buChar char="•"/>
            </a:pPr>
            <a:r>
              <a:rPr lang="en-US" altLang="zh-TW" b="0" i="0" dirty="0">
                <a:solidFill>
                  <a:srgbClr val="FFFFFF"/>
                </a:solidFill>
                <a:effectLst/>
                <a:latin typeface="Roboto" panose="02000000000000000000" pitchFamily="2" charset="0"/>
              </a:rPr>
              <a:t>EX. For stock-price data, we need to use the previous price to predict next price.</a:t>
            </a:r>
          </a:p>
          <a:p>
            <a:pPr marL="171450" indent="-171450">
              <a:buFont typeface="Arial" panose="020B0604020202020204" pitchFamily="34" charset="0"/>
              <a:buChar char="•"/>
            </a:pPr>
            <a:endParaRPr lang="zh-TW" altLang="en-US" dirty="0"/>
          </a:p>
        </p:txBody>
      </p:sp>
      <p:sp>
        <p:nvSpPr>
          <p:cNvPr id="4" name="投影片編號版面配置區 3"/>
          <p:cNvSpPr>
            <a:spLocks noGrp="1"/>
          </p:cNvSpPr>
          <p:nvPr>
            <p:ph type="sldNum" sz="quarter" idx="5"/>
          </p:nvPr>
        </p:nvSpPr>
        <p:spPr/>
        <p:txBody>
          <a:bodyPr/>
          <a:lstStyle/>
          <a:p>
            <a:fld id="{B44C4A74-29BC-4CC2-8AC6-3244CBB13BC8}" type="slidenum">
              <a:rPr lang="zh-TW" altLang="en-US" smtClean="0"/>
              <a:t>4</a:t>
            </a:fld>
            <a:endParaRPr lang="zh-TW" altLang="en-US"/>
          </a:p>
        </p:txBody>
      </p:sp>
    </p:spTree>
    <p:extLst>
      <p:ext uri="{BB962C8B-B14F-4D97-AF65-F5344CB8AC3E}">
        <p14:creationId xmlns:p14="http://schemas.microsoft.com/office/powerpoint/2010/main" val="2703213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en-US" altLang="zh-TW" b="0" i="0" dirty="0">
                <a:solidFill>
                  <a:srgbClr val="FFFFFF"/>
                </a:solidFill>
                <a:effectLst/>
                <a:latin typeface="Roboto" panose="02000000000000000000" pitchFamily="2" charset="0"/>
              </a:rPr>
              <a:t>Sigmoid Activation squishes values between 0 &amp; 1.</a:t>
            </a:r>
          </a:p>
          <a:p>
            <a:pPr marL="171450" indent="-171450">
              <a:buFont typeface="Arial" panose="020B0604020202020204" pitchFamily="34" charset="0"/>
              <a:buChar char="•"/>
            </a:pPr>
            <a:r>
              <a:rPr lang="en-US" altLang="zh-TW" dirty="0"/>
              <a:t>That is helpful to update or forget data because </a:t>
            </a:r>
          </a:p>
          <a:p>
            <a:pPr marL="628650" lvl="1" indent="-171450">
              <a:buFont typeface="Wingdings" panose="05000000000000000000" pitchFamily="2" charset="2"/>
              <a:buChar char="Ø"/>
            </a:pPr>
            <a:r>
              <a:rPr lang="en-US" altLang="zh-TW" dirty="0"/>
              <a:t>Any number getting multiplied by 0 is 0, causing values to disappear or be forgotten.</a:t>
            </a:r>
          </a:p>
          <a:p>
            <a:pPr marL="628650" lvl="1" indent="-171450">
              <a:buFont typeface="Wingdings" panose="05000000000000000000" pitchFamily="2" charset="2"/>
              <a:buChar char="Ø"/>
            </a:pPr>
            <a:r>
              <a:rPr lang="en-US" altLang="zh-TW" dirty="0"/>
              <a:t>Any number multiplied by 1 is the same value. Therefore, that value stays the same or is kept.</a:t>
            </a:r>
          </a:p>
          <a:p>
            <a:pPr marL="171450" lvl="0" indent="-171450">
              <a:buFont typeface="Arial" panose="020B0604020202020204" pitchFamily="34" charset="0"/>
              <a:buChar char="•"/>
            </a:pPr>
            <a:r>
              <a:rPr lang="en-US" altLang="zh-TW" dirty="0"/>
              <a:t> The network can learn what data should be forgotten or what data is important to keep.</a:t>
            </a:r>
            <a:endParaRPr lang="zh-TW" altLang="en-US" dirty="0"/>
          </a:p>
        </p:txBody>
      </p:sp>
      <p:sp>
        <p:nvSpPr>
          <p:cNvPr id="4" name="投影片編號版面配置區 3"/>
          <p:cNvSpPr>
            <a:spLocks noGrp="1"/>
          </p:cNvSpPr>
          <p:nvPr>
            <p:ph type="sldNum" sz="quarter" idx="5"/>
          </p:nvPr>
        </p:nvSpPr>
        <p:spPr/>
        <p:txBody>
          <a:bodyPr/>
          <a:lstStyle/>
          <a:p>
            <a:fld id="{B44C4A74-29BC-4CC2-8AC6-3244CBB13BC8}" type="slidenum">
              <a:rPr lang="zh-TW" altLang="en-US" smtClean="0"/>
              <a:t>19</a:t>
            </a:fld>
            <a:endParaRPr lang="zh-TW" altLang="en-US"/>
          </a:p>
        </p:txBody>
      </p:sp>
    </p:spTree>
    <p:extLst>
      <p:ext uri="{BB962C8B-B14F-4D97-AF65-F5344CB8AC3E}">
        <p14:creationId xmlns:p14="http://schemas.microsoft.com/office/powerpoint/2010/main" val="3164559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endParaRPr lang="zh-TW" altLang="en-US" dirty="0"/>
          </a:p>
        </p:txBody>
      </p:sp>
      <p:sp>
        <p:nvSpPr>
          <p:cNvPr id="4" name="投影片編號版面配置區 3"/>
          <p:cNvSpPr>
            <a:spLocks noGrp="1"/>
          </p:cNvSpPr>
          <p:nvPr>
            <p:ph type="sldNum" sz="quarter" idx="5"/>
          </p:nvPr>
        </p:nvSpPr>
        <p:spPr/>
        <p:txBody>
          <a:bodyPr/>
          <a:lstStyle/>
          <a:p>
            <a:fld id="{B44C4A74-29BC-4CC2-8AC6-3244CBB13BC8}" type="slidenum">
              <a:rPr lang="zh-TW" altLang="en-US" smtClean="0"/>
              <a:t>20</a:t>
            </a:fld>
            <a:endParaRPr lang="zh-TW" altLang="en-US"/>
          </a:p>
        </p:txBody>
      </p:sp>
    </p:spTree>
    <p:extLst>
      <p:ext uri="{BB962C8B-B14F-4D97-AF65-F5344CB8AC3E}">
        <p14:creationId xmlns:p14="http://schemas.microsoft.com/office/powerpoint/2010/main" val="17365720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lgn="l">
              <a:buNone/>
            </a:pPr>
            <a:r>
              <a:rPr lang="en-US" altLang="zh-TW" sz="1200" i="1" dirty="0">
                <a:latin typeface="Calibri" panose="020F0502020204030204" pitchFamily="34" charset="0"/>
                <a:cs typeface="Calibri" panose="020F0502020204030204" pitchFamily="34" charset="0"/>
              </a:rPr>
              <a:t>Reference: </a:t>
            </a:r>
          </a:p>
          <a:p>
            <a:pPr marL="0" indent="0" algn="l">
              <a:buNone/>
            </a:pPr>
            <a:r>
              <a:rPr lang="en-US" altLang="zh-TW" sz="1200" i="1" dirty="0">
                <a:latin typeface="Calibri" panose="020F0502020204030204" pitchFamily="34" charset="0"/>
                <a:cs typeface="Calibri" panose="020F0502020204030204" pitchFamily="34" charset="0"/>
              </a:rPr>
              <a:t>https://tengyuanchang.medium.com/%E6%AF%94%E8%BC%83%E9%95%B7%E7%9F%AD%E6%9C%9F%E8%A8%98%E6%86%B6%E6%A8%A1%E5%9E%8B-lstm-%E8%88%87%E6%94%B9%E8%89%AF%E5%BE%8C%E7%9A%84%E9%81%9E%E6%AD%B8%E7%A5%9E%E7%B6%93%E7%B6%B2%E8%B7%AF%E6%A8%A1%E5%9E%8B-gru-813dec22ec6d</a:t>
            </a:r>
            <a:endParaRPr lang="zh-TW" altLang="en-US" sz="1200" i="1" dirty="0">
              <a:latin typeface="Calibri" panose="020F0502020204030204" pitchFamily="34" charset="0"/>
              <a:cs typeface="Calibri" panose="020F0502020204030204" pitchFamily="34" charset="0"/>
            </a:endParaRPr>
          </a:p>
          <a:p>
            <a:pPr algn="l"/>
            <a:endParaRPr lang="zh-TW" altLang="en-US" dirty="0"/>
          </a:p>
        </p:txBody>
      </p:sp>
      <p:sp>
        <p:nvSpPr>
          <p:cNvPr id="4" name="投影片編號版面配置區 3"/>
          <p:cNvSpPr>
            <a:spLocks noGrp="1"/>
          </p:cNvSpPr>
          <p:nvPr>
            <p:ph type="sldNum" sz="quarter" idx="5"/>
          </p:nvPr>
        </p:nvSpPr>
        <p:spPr/>
        <p:txBody>
          <a:bodyPr/>
          <a:lstStyle/>
          <a:p>
            <a:fld id="{B44C4A74-29BC-4CC2-8AC6-3244CBB13BC8}" type="slidenum">
              <a:rPr lang="zh-TW" altLang="en-US" smtClean="0"/>
              <a:t>26</a:t>
            </a:fld>
            <a:endParaRPr lang="zh-TW" altLang="en-US"/>
          </a:p>
        </p:txBody>
      </p:sp>
    </p:spTree>
    <p:extLst>
      <p:ext uri="{BB962C8B-B14F-4D97-AF65-F5344CB8AC3E}">
        <p14:creationId xmlns:p14="http://schemas.microsoft.com/office/powerpoint/2010/main" val="4246376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簡報完畢</a:t>
            </a:r>
          </a:p>
        </p:txBody>
      </p:sp>
      <p:sp>
        <p:nvSpPr>
          <p:cNvPr id="4" name="投影片編號版面配置區 3"/>
          <p:cNvSpPr>
            <a:spLocks noGrp="1"/>
          </p:cNvSpPr>
          <p:nvPr>
            <p:ph type="sldNum" sz="quarter" idx="5"/>
          </p:nvPr>
        </p:nvSpPr>
        <p:spPr/>
        <p:txBody>
          <a:bodyPr/>
          <a:lstStyle/>
          <a:p>
            <a:fld id="{B44C4A74-29BC-4CC2-8AC6-3244CBB13BC8}" type="slidenum">
              <a:rPr lang="zh-TW" altLang="en-US" smtClean="0"/>
              <a:t>27</a:t>
            </a:fld>
            <a:endParaRPr lang="zh-TW" altLang="en-US"/>
          </a:p>
        </p:txBody>
      </p:sp>
    </p:spTree>
    <p:extLst>
      <p:ext uri="{BB962C8B-B14F-4D97-AF65-F5344CB8AC3E}">
        <p14:creationId xmlns:p14="http://schemas.microsoft.com/office/powerpoint/2010/main" val="3686151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卷積神經網路</a:t>
            </a:r>
            <a:r>
              <a:rPr lang="en-US" altLang="zh-TW" dirty="0"/>
              <a:t>– CNN</a:t>
            </a:r>
            <a:r>
              <a:rPr lang="zh-TW" altLang="en-US" dirty="0"/>
              <a:t>和普通的演算法大部分都是輸入和輸出的一一對應，也就是一個輸入得到一個輸出。不同的輸入之間是沒有關聯的。</a:t>
            </a:r>
          </a:p>
        </p:txBody>
      </p:sp>
      <p:sp>
        <p:nvSpPr>
          <p:cNvPr id="4" name="投影片編號版面配置區 3"/>
          <p:cNvSpPr>
            <a:spLocks noGrp="1"/>
          </p:cNvSpPr>
          <p:nvPr>
            <p:ph type="sldNum" sz="quarter" idx="5"/>
          </p:nvPr>
        </p:nvSpPr>
        <p:spPr/>
        <p:txBody>
          <a:bodyPr/>
          <a:lstStyle/>
          <a:p>
            <a:fld id="{B44C4A74-29BC-4CC2-8AC6-3244CBB13BC8}" type="slidenum">
              <a:rPr lang="zh-TW" altLang="en-US" smtClean="0"/>
              <a:t>5</a:t>
            </a:fld>
            <a:endParaRPr lang="zh-TW" altLang="en-US"/>
          </a:p>
        </p:txBody>
      </p:sp>
    </p:spTree>
    <p:extLst>
      <p:ext uri="{BB962C8B-B14F-4D97-AF65-F5344CB8AC3E}">
        <p14:creationId xmlns:p14="http://schemas.microsoft.com/office/powerpoint/2010/main" val="2876522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en-US" altLang="zh-TW" dirty="0"/>
              <a:t>customer reviews: https://raw.githubusercontent.com/SophonPlus/ChineseNlpCorpus/master/datasets/waimai_10k/waimai_10k.csv</a:t>
            </a:r>
          </a:p>
          <a:p>
            <a:pPr marL="171450" indent="-171450">
              <a:buFont typeface="Arial" panose="020B0604020202020204" pitchFamily="34" charset="0"/>
              <a:buChar char="•"/>
            </a:pPr>
            <a:endParaRPr lang="zh-TW" altLang="en-US" dirty="0"/>
          </a:p>
        </p:txBody>
      </p:sp>
      <p:sp>
        <p:nvSpPr>
          <p:cNvPr id="4" name="投影片編號版面配置區 3"/>
          <p:cNvSpPr>
            <a:spLocks noGrp="1"/>
          </p:cNvSpPr>
          <p:nvPr>
            <p:ph type="sldNum" sz="quarter" idx="5"/>
          </p:nvPr>
        </p:nvSpPr>
        <p:spPr/>
        <p:txBody>
          <a:bodyPr/>
          <a:lstStyle/>
          <a:p>
            <a:fld id="{B44C4A74-29BC-4CC2-8AC6-3244CBB13BC8}" type="slidenum">
              <a:rPr lang="zh-TW" altLang="en-US" smtClean="0"/>
              <a:t>8</a:t>
            </a:fld>
            <a:endParaRPr lang="zh-TW" altLang="en-US"/>
          </a:p>
        </p:txBody>
      </p:sp>
    </p:spTree>
    <p:extLst>
      <p:ext uri="{BB962C8B-B14F-4D97-AF65-F5344CB8AC3E}">
        <p14:creationId xmlns:p14="http://schemas.microsoft.com/office/powerpoint/2010/main" val="3750983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b="0" i="0" dirty="0">
                <a:solidFill>
                  <a:srgbClr val="363A3D"/>
                </a:solidFill>
                <a:effectLst/>
                <a:latin typeface="Source Serif Pro" panose="020F0502020204030204" pitchFamily="18" charset="0"/>
              </a:rPr>
              <a:t>淺談遞歸神經網路 </a:t>
            </a:r>
            <a:r>
              <a:rPr lang="en-US" altLang="zh-TW" b="0" i="0" dirty="0">
                <a:solidFill>
                  <a:srgbClr val="363A3D"/>
                </a:solidFill>
                <a:effectLst/>
                <a:latin typeface="Source Serif Pro" panose="020F0502020204030204" pitchFamily="18" charset="0"/>
              </a:rPr>
              <a:t>(RNN) </a:t>
            </a:r>
            <a:r>
              <a:rPr lang="zh-TW" altLang="en-US" b="0" i="0" dirty="0">
                <a:solidFill>
                  <a:srgbClr val="363A3D"/>
                </a:solidFill>
                <a:effectLst/>
                <a:latin typeface="Source Serif Pro" panose="020F0502020204030204" pitchFamily="18" charset="0"/>
              </a:rPr>
              <a:t>與長短期記憶模型 </a:t>
            </a:r>
            <a:r>
              <a:rPr lang="en-US" altLang="zh-TW" b="0" i="0" dirty="0">
                <a:solidFill>
                  <a:srgbClr val="363A3D"/>
                </a:solidFill>
                <a:effectLst/>
                <a:latin typeface="Source Serif Pro" panose="020F0502020204030204" pitchFamily="18" charset="0"/>
              </a:rPr>
              <a:t>(LSTM)</a:t>
            </a:r>
            <a:br>
              <a:rPr lang="en-US" altLang="zh-TW" b="0" i="0" dirty="0">
                <a:solidFill>
                  <a:srgbClr val="363A3D"/>
                </a:solidFill>
                <a:effectLst/>
                <a:latin typeface="Source Serif Pro" panose="020F0502020204030204" pitchFamily="18" charset="0"/>
              </a:rPr>
            </a:br>
            <a:r>
              <a:rPr lang="en-US" altLang="zh-TW" b="0" i="0" dirty="0">
                <a:solidFill>
                  <a:srgbClr val="363A3D"/>
                </a:solidFill>
                <a:effectLst/>
                <a:latin typeface="Source Serif Pro" panose="020F0502020204030204" pitchFamily="18" charset="0"/>
              </a:rPr>
              <a:t>https://tengyuanchang.medium.com/%E6%B7%BA%E8%AB%87%E9%81%9E%E6%AD%B8%E7%A5%9E%E7%B6%93%E7%B6%B2%E8%B7%AF-rnn-%E8%88%87%E9%95%B7%E7%9F%AD%E6%9C%9F%E8%A8%98%E6%86%B6%E6%A8%A1%E5%9E%8B-lstm-300cbe5efcc3</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b="0" i="0" dirty="0">
                <a:solidFill>
                  <a:srgbClr val="363A3D"/>
                </a:solidFill>
                <a:effectLst/>
                <a:latin typeface="Source Serif Pro" panose="020F0502020204030204" pitchFamily="18" charset="0"/>
              </a:rPr>
              <a:t>LSTM RNN in </a:t>
            </a:r>
            <a:r>
              <a:rPr lang="en-US" altLang="zh-TW" b="0" i="0" dirty="0" err="1">
                <a:solidFill>
                  <a:srgbClr val="363A3D"/>
                </a:solidFill>
                <a:effectLst/>
                <a:latin typeface="Source Serif Pro" panose="020F0502020204030204" pitchFamily="18" charset="0"/>
              </a:rPr>
              <a:t>Keras</a:t>
            </a:r>
            <a:r>
              <a:rPr lang="en-US" altLang="zh-TW" b="0" i="0" dirty="0">
                <a:solidFill>
                  <a:srgbClr val="363A3D"/>
                </a:solidFill>
                <a:effectLst/>
                <a:latin typeface="Source Serif Pro" panose="020F0502020204030204" pitchFamily="18" charset="0"/>
              </a:rPr>
              <a:t>: Examples of One-to-Many, Many-to-One &amp; Many-to-Many</a:t>
            </a:r>
            <a:br>
              <a:rPr lang="en-US" altLang="zh-TW" dirty="0"/>
            </a:br>
            <a:r>
              <a:rPr lang="en-US" altLang="zh-TW" dirty="0"/>
              <a:t>https://wandb.ai/ayush-thakur/dl-question-bank/reports/LSTM-RNN-in-Keras-Examples-of-One-to-Many-Many-to-One-Many-to-Many---VmlldzoyMDIzOTM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TW" dirty="0"/>
              <a:t>RNN </a:t>
            </a:r>
            <a:r>
              <a:rPr lang="zh-TW" altLang="en-US" dirty="0"/>
              <a:t>與 </a:t>
            </a:r>
            <a:r>
              <a:rPr lang="en-US" altLang="zh-TW" dirty="0"/>
              <a:t>LSTM </a:t>
            </a:r>
            <a:r>
              <a:rPr lang="zh-TW" altLang="en-US" dirty="0"/>
              <a:t>的強大效果以及應用方向</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dirty="0"/>
              <a:t>遞歸神經網路強大的地方在於它允許輸入與輸出的資料不只是單一組向量，而是多組向量組成的序列。當只能一組固定大小的向量輸入，且只允許一組向量輸出時時，可以處理分類問題。但一組輸入多組輸出時，就可以處理將圖片自動標上文字的問題。多組輸入一組輸出則可以處理文本的情感理解，比如說從一段文章中知道是正面或反面的結果。而當可以處理多組輸入，多組輸出時，就可以處理自動翻譯，或是影片分類的問題。</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zh-TW" alt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zh-TW" altLang="en-US" dirty="0"/>
          </a:p>
        </p:txBody>
      </p:sp>
      <p:sp>
        <p:nvSpPr>
          <p:cNvPr id="4" name="投影片編號版面配置區 3"/>
          <p:cNvSpPr>
            <a:spLocks noGrp="1"/>
          </p:cNvSpPr>
          <p:nvPr>
            <p:ph type="sldNum" sz="quarter" idx="5"/>
          </p:nvPr>
        </p:nvSpPr>
        <p:spPr/>
        <p:txBody>
          <a:bodyPr/>
          <a:lstStyle/>
          <a:p>
            <a:fld id="{B44C4A74-29BC-4CC2-8AC6-3244CBB13BC8}" type="slidenum">
              <a:rPr lang="zh-TW" altLang="en-US" smtClean="0"/>
              <a:t>9</a:t>
            </a:fld>
            <a:endParaRPr lang="zh-TW" altLang="en-US"/>
          </a:p>
        </p:txBody>
      </p:sp>
    </p:spTree>
    <p:extLst>
      <p:ext uri="{BB962C8B-B14F-4D97-AF65-F5344CB8AC3E}">
        <p14:creationId xmlns:p14="http://schemas.microsoft.com/office/powerpoint/2010/main" val="1427474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endParaRPr lang="zh-TW" altLang="en-US" dirty="0"/>
          </a:p>
        </p:txBody>
      </p:sp>
      <p:sp>
        <p:nvSpPr>
          <p:cNvPr id="4" name="投影片編號版面配置區 3"/>
          <p:cNvSpPr>
            <a:spLocks noGrp="1"/>
          </p:cNvSpPr>
          <p:nvPr>
            <p:ph type="sldNum" sz="quarter" idx="5"/>
          </p:nvPr>
        </p:nvSpPr>
        <p:spPr/>
        <p:txBody>
          <a:bodyPr/>
          <a:lstStyle/>
          <a:p>
            <a:fld id="{B44C4A74-29BC-4CC2-8AC6-3244CBB13BC8}" type="slidenum">
              <a:rPr lang="zh-TW" altLang="en-US" smtClean="0"/>
              <a:t>10</a:t>
            </a:fld>
            <a:endParaRPr lang="zh-TW" altLang="en-US"/>
          </a:p>
        </p:txBody>
      </p:sp>
    </p:spTree>
    <p:extLst>
      <p:ext uri="{BB962C8B-B14F-4D97-AF65-F5344CB8AC3E}">
        <p14:creationId xmlns:p14="http://schemas.microsoft.com/office/powerpoint/2010/main" val="2107166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endParaRPr lang="zh-TW" altLang="en-US" dirty="0"/>
          </a:p>
        </p:txBody>
      </p:sp>
      <p:sp>
        <p:nvSpPr>
          <p:cNvPr id="4" name="投影片編號版面配置區 3"/>
          <p:cNvSpPr>
            <a:spLocks noGrp="1"/>
          </p:cNvSpPr>
          <p:nvPr>
            <p:ph type="sldNum" sz="quarter" idx="5"/>
          </p:nvPr>
        </p:nvSpPr>
        <p:spPr/>
        <p:txBody>
          <a:bodyPr/>
          <a:lstStyle/>
          <a:p>
            <a:fld id="{B44C4A74-29BC-4CC2-8AC6-3244CBB13BC8}" type="slidenum">
              <a:rPr lang="zh-TW" altLang="en-US" smtClean="0"/>
              <a:t>11</a:t>
            </a:fld>
            <a:endParaRPr lang="zh-TW" altLang="en-US"/>
          </a:p>
        </p:txBody>
      </p:sp>
    </p:spTree>
    <p:extLst>
      <p:ext uri="{BB962C8B-B14F-4D97-AF65-F5344CB8AC3E}">
        <p14:creationId xmlns:p14="http://schemas.microsoft.com/office/powerpoint/2010/main" val="51350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endParaRPr lang="zh-TW" altLang="en-US" dirty="0"/>
          </a:p>
        </p:txBody>
      </p:sp>
      <p:sp>
        <p:nvSpPr>
          <p:cNvPr id="4" name="投影片編號版面配置區 3"/>
          <p:cNvSpPr>
            <a:spLocks noGrp="1"/>
          </p:cNvSpPr>
          <p:nvPr>
            <p:ph type="sldNum" sz="quarter" idx="5"/>
          </p:nvPr>
        </p:nvSpPr>
        <p:spPr/>
        <p:txBody>
          <a:bodyPr/>
          <a:lstStyle/>
          <a:p>
            <a:fld id="{B44C4A74-29BC-4CC2-8AC6-3244CBB13BC8}" type="slidenum">
              <a:rPr lang="zh-TW" altLang="en-US" smtClean="0"/>
              <a:t>12</a:t>
            </a:fld>
            <a:endParaRPr lang="zh-TW" altLang="en-US"/>
          </a:p>
        </p:txBody>
      </p:sp>
    </p:spTree>
    <p:extLst>
      <p:ext uri="{BB962C8B-B14F-4D97-AF65-F5344CB8AC3E}">
        <p14:creationId xmlns:p14="http://schemas.microsoft.com/office/powerpoint/2010/main" val="978020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endParaRPr lang="zh-TW" altLang="en-US" dirty="0"/>
          </a:p>
        </p:txBody>
      </p:sp>
      <p:sp>
        <p:nvSpPr>
          <p:cNvPr id="4" name="投影片編號版面配置區 3"/>
          <p:cNvSpPr>
            <a:spLocks noGrp="1"/>
          </p:cNvSpPr>
          <p:nvPr>
            <p:ph type="sldNum" sz="quarter" idx="5"/>
          </p:nvPr>
        </p:nvSpPr>
        <p:spPr/>
        <p:txBody>
          <a:bodyPr/>
          <a:lstStyle/>
          <a:p>
            <a:fld id="{B44C4A74-29BC-4CC2-8AC6-3244CBB13BC8}" type="slidenum">
              <a:rPr lang="zh-TW" altLang="en-US" smtClean="0"/>
              <a:t>13</a:t>
            </a:fld>
            <a:endParaRPr lang="zh-TW" altLang="en-US"/>
          </a:p>
        </p:txBody>
      </p:sp>
    </p:spTree>
    <p:extLst>
      <p:ext uri="{BB962C8B-B14F-4D97-AF65-F5344CB8AC3E}">
        <p14:creationId xmlns:p14="http://schemas.microsoft.com/office/powerpoint/2010/main" val="13484759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endParaRPr lang="zh-TW" altLang="en-US" dirty="0"/>
          </a:p>
        </p:txBody>
      </p:sp>
      <p:sp>
        <p:nvSpPr>
          <p:cNvPr id="4" name="投影片編號版面配置區 3"/>
          <p:cNvSpPr>
            <a:spLocks noGrp="1"/>
          </p:cNvSpPr>
          <p:nvPr>
            <p:ph type="sldNum" sz="quarter" idx="5"/>
          </p:nvPr>
        </p:nvSpPr>
        <p:spPr/>
        <p:txBody>
          <a:bodyPr/>
          <a:lstStyle/>
          <a:p>
            <a:fld id="{B44C4A74-29BC-4CC2-8AC6-3244CBB13BC8}" type="slidenum">
              <a:rPr lang="zh-TW" altLang="en-US" smtClean="0"/>
              <a:t>15</a:t>
            </a:fld>
            <a:endParaRPr lang="zh-TW" altLang="en-US"/>
          </a:p>
        </p:txBody>
      </p:sp>
    </p:spTree>
    <p:extLst>
      <p:ext uri="{BB962C8B-B14F-4D97-AF65-F5344CB8AC3E}">
        <p14:creationId xmlns:p14="http://schemas.microsoft.com/office/powerpoint/2010/main" val="811662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A5A2676-939B-2750-7FB1-4C082157F952}"/>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5D594D39-2FC3-5932-E3F2-128DA3217F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328617DB-6CCF-6217-EC66-7011C762F39F}"/>
              </a:ext>
            </a:extLst>
          </p:cNvPr>
          <p:cNvSpPr>
            <a:spLocks noGrp="1"/>
          </p:cNvSpPr>
          <p:nvPr>
            <p:ph type="dt" sz="half" idx="10"/>
          </p:nvPr>
        </p:nvSpPr>
        <p:spPr/>
        <p:txBody>
          <a:bodyPr/>
          <a:lstStyle/>
          <a:p>
            <a:fld id="{45735C84-1EB7-4541-BEDB-A26A103CB4DD}" type="datetime1">
              <a:rPr lang="zh-TW" altLang="en-US" smtClean="0"/>
              <a:t>2023/11/11</a:t>
            </a:fld>
            <a:endParaRPr lang="zh-TW" altLang="en-US"/>
          </a:p>
        </p:txBody>
      </p:sp>
      <p:sp>
        <p:nvSpPr>
          <p:cNvPr id="5" name="頁尾版面配置區 4">
            <a:extLst>
              <a:ext uri="{FF2B5EF4-FFF2-40B4-BE49-F238E27FC236}">
                <a16:creationId xmlns:a16="http://schemas.microsoft.com/office/drawing/2014/main" id="{AD90C734-550E-5F96-C236-280159149D2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D124934-7565-A5E5-885A-895E7459BFE5}"/>
              </a:ext>
            </a:extLst>
          </p:cNvPr>
          <p:cNvSpPr>
            <a:spLocks noGrp="1"/>
          </p:cNvSpPr>
          <p:nvPr>
            <p:ph type="sldNum" sz="quarter" idx="12"/>
          </p:nvPr>
        </p:nvSpPr>
        <p:spPr/>
        <p:txBody>
          <a:bodyPr/>
          <a:lstStyle/>
          <a:p>
            <a:fld id="{11941E4F-9D75-46F6-80F1-FBA169357D88}" type="slidenum">
              <a:rPr lang="zh-TW" altLang="en-US" smtClean="0"/>
              <a:t>‹#›</a:t>
            </a:fld>
            <a:endParaRPr lang="zh-TW" altLang="en-US"/>
          </a:p>
        </p:txBody>
      </p:sp>
    </p:spTree>
    <p:extLst>
      <p:ext uri="{BB962C8B-B14F-4D97-AF65-F5344CB8AC3E}">
        <p14:creationId xmlns:p14="http://schemas.microsoft.com/office/powerpoint/2010/main" val="2160448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2E004C-D1DD-FAF2-8CF0-AFFF84B409E4}"/>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0679A88B-6365-1951-B94F-251218EB458C}"/>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98C5774-1FBA-0DF7-418F-8C4C0BFE1854}"/>
              </a:ext>
            </a:extLst>
          </p:cNvPr>
          <p:cNvSpPr>
            <a:spLocks noGrp="1"/>
          </p:cNvSpPr>
          <p:nvPr>
            <p:ph type="dt" sz="half" idx="10"/>
          </p:nvPr>
        </p:nvSpPr>
        <p:spPr/>
        <p:txBody>
          <a:bodyPr/>
          <a:lstStyle/>
          <a:p>
            <a:fld id="{CB07ED92-4A77-40A0-90D6-52B062960C8F}" type="datetime1">
              <a:rPr lang="zh-TW" altLang="en-US" smtClean="0"/>
              <a:t>2023/11/11</a:t>
            </a:fld>
            <a:endParaRPr lang="zh-TW" altLang="en-US"/>
          </a:p>
        </p:txBody>
      </p:sp>
      <p:sp>
        <p:nvSpPr>
          <p:cNvPr id="5" name="頁尾版面配置區 4">
            <a:extLst>
              <a:ext uri="{FF2B5EF4-FFF2-40B4-BE49-F238E27FC236}">
                <a16:creationId xmlns:a16="http://schemas.microsoft.com/office/drawing/2014/main" id="{52CFFD7F-057A-C61D-9F28-1E3B5F0A2C6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A49E39B-B4E9-D738-6259-84F1542B5897}"/>
              </a:ext>
            </a:extLst>
          </p:cNvPr>
          <p:cNvSpPr>
            <a:spLocks noGrp="1"/>
          </p:cNvSpPr>
          <p:nvPr>
            <p:ph type="sldNum" sz="quarter" idx="12"/>
          </p:nvPr>
        </p:nvSpPr>
        <p:spPr/>
        <p:txBody>
          <a:bodyPr/>
          <a:lstStyle/>
          <a:p>
            <a:fld id="{11941E4F-9D75-46F6-80F1-FBA169357D88}" type="slidenum">
              <a:rPr lang="zh-TW" altLang="en-US" smtClean="0"/>
              <a:t>‹#›</a:t>
            </a:fld>
            <a:endParaRPr lang="zh-TW" altLang="en-US"/>
          </a:p>
        </p:txBody>
      </p:sp>
    </p:spTree>
    <p:extLst>
      <p:ext uri="{BB962C8B-B14F-4D97-AF65-F5344CB8AC3E}">
        <p14:creationId xmlns:p14="http://schemas.microsoft.com/office/powerpoint/2010/main" val="4159102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4C2B3745-9F44-7BA7-C867-5FE5082029C5}"/>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FB34C2AA-B33E-FE2E-927E-FD8DDADE7B15}"/>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41DF33C-CD84-B4DC-9786-D1C794375247}"/>
              </a:ext>
            </a:extLst>
          </p:cNvPr>
          <p:cNvSpPr>
            <a:spLocks noGrp="1"/>
          </p:cNvSpPr>
          <p:nvPr>
            <p:ph type="dt" sz="half" idx="10"/>
          </p:nvPr>
        </p:nvSpPr>
        <p:spPr/>
        <p:txBody>
          <a:bodyPr/>
          <a:lstStyle/>
          <a:p>
            <a:fld id="{86806F4C-BB34-4589-8015-C3CDD88BFBC0}" type="datetime1">
              <a:rPr lang="zh-TW" altLang="en-US" smtClean="0"/>
              <a:t>2023/11/11</a:t>
            </a:fld>
            <a:endParaRPr lang="zh-TW" altLang="en-US"/>
          </a:p>
        </p:txBody>
      </p:sp>
      <p:sp>
        <p:nvSpPr>
          <p:cNvPr id="5" name="頁尾版面配置區 4">
            <a:extLst>
              <a:ext uri="{FF2B5EF4-FFF2-40B4-BE49-F238E27FC236}">
                <a16:creationId xmlns:a16="http://schemas.microsoft.com/office/drawing/2014/main" id="{E9A08B6C-C0EE-2970-3894-56F39D37491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ADB740C-37B7-1302-7041-F79A0CE8F08E}"/>
              </a:ext>
            </a:extLst>
          </p:cNvPr>
          <p:cNvSpPr>
            <a:spLocks noGrp="1"/>
          </p:cNvSpPr>
          <p:nvPr>
            <p:ph type="sldNum" sz="quarter" idx="12"/>
          </p:nvPr>
        </p:nvSpPr>
        <p:spPr/>
        <p:txBody>
          <a:bodyPr/>
          <a:lstStyle/>
          <a:p>
            <a:fld id="{11941E4F-9D75-46F6-80F1-FBA169357D88}" type="slidenum">
              <a:rPr lang="zh-TW" altLang="en-US" smtClean="0"/>
              <a:t>‹#›</a:t>
            </a:fld>
            <a:endParaRPr lang="zh-TW" altLang="en-US"/>
          </a:p>
        </p:txBody>
      </p:sp>
    </p:spTree>
    <p:extLst>
      <p:ext uri="{BB962C8B-B14F-4D97-AF65-F5344CB8AC3E}">
        <p14:creationId xmlns:p14="http://schemas.microsoft.com/office/powerpoint/2010/main" val="615956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42844B-315C-75F3-BB5E-51DCF125ED01}"/>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3FCDE1AB-D0BA-AFDD-4CA9-2846F96ED693}"/>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621D505-5CEF-68A9-E523-B9CAD3B66C0A}"/>
              </a:ext>
            </a:extLst>
          </p:cNvPr>
          <p:cNvSpPr>
            <a:spLocks noGrp="1"/>
          </p:cNvSpPr>
          <p:nvPr>
            <p:ph type="dt" sz="half" idx="10"/>
          </p:nvPr>
        </p:nvSpPr>
        <p:spPr/>
        <p:txBody>
          <a:bodyPr/>
          <a:lstStyle/>
          <a:p>
            <a:fld id="{DE6C5C91-5914-49C0-9DF9-A57C1C1AECBF}" type="datetime1">
              <a:rPr lang="zh-TW" altLang="en-US" smtClean="0"/>
              <a:t>2023/11/11</a:t>
            </a:fld>
            <a:endParaRPr lang="zh-TW" altLang="en-US"/>
          </a:p>
        </p:txBody>
      </p:sp>
      <p:sp>
        <p:nvSpPr>
          <p:cNvPr id="5" name="頁尾版面配置區 4">
            <a:extLst>
              <a:ext uri="{FF2B5EF4-FFF2-40B4-BE49-F238E27FC236}">
                <a16:creationId xmlns:a16="http://schemas.microsoft.com/office/drawing/2014/main" id="{C9402E03-974A-2813-D9A1-973E1EA648E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0D34DE6-5BE1-A9A6-8696-4E652AE4A018}"/>
              </a:ext>
            </a:extLst>
          </p:cNvPr>
          <p:cNvSpPr>
            <a:spLocks noGrp="1"/>
          </p:cNvSpPr>
          <p:nvPr>
            <p:ph type="sldNum" sz="quarter" idx="12"/>
          </p:nvPr>
        </p:nvSpPr>
        <p:spPr/>
        <p:txBody>
          <a:bodyPr/>
          <a:lstStyle/>
          <a:p>
            <a:fld id="{11941E4F-9D75-46F6-80F1-FBA169357D88}" type="slidenum">
              <a:rPr lang="zh-TW" altLang="en-US" smtClean="0"/>
              <a:t>‹#›</a:t>
            </a:fld>
            <a:endParaRPr lang="zh-TW" altLang="en-US"/>
          </a:p>
        </p:txBody>
      </p:sp>
    </p:spTree>
    <p:extLst>
      <p:ext uri="{BB962C8B-B14F-4D97-AF65-F5344CB8AC3E}">
        <p14:creationId xmlns:p14="http://schemas.microsoft.com/office/powerpoint/2010/main" val="4068330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B08A1E-AF40-2A73-9CD3-4EBAB816CB68}"/>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FC0031CC-15B5-B4D0-B962-B0E49AB59C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AC3F122A-7DC2-EEB1-4826-704F183ED320}"/>
              </a:ext>
            </a:extLst>
          </p:cNvPr>
          <p:cNvSpPr>
            <a:spLocks noGrp="1"/>
          </p:cNvSpPr>
          <p:nvPr>
            <p:ph type="dt" sz="half" idx="10"/>
          </p:nvPr>
        </p:nvSpPr>
        <p:spPr/>
        <p:txBody>
          <a:bodyPr/>
          <a:lstStyle/>
          <a:p>
            <a:fld id="{D755CD4E-FFAE-4A2A-A1C3-05ED1E075C03}" type="datetime1">
              <a:rPr lang="zh-TW" altLang="en-US" smtClean="0"/>
              <a:t>2023/11/11</a:t>
            </a:fld>
            <a:endParaRPr lang="zh-TW" altLang="en-US"/>
          </a:p>
        </p:txBody>
      </p:sp>
      <p:sp>
        <p:nvSpPr>
          <p:cNvPr id="5" name="頁尾版面配置區 4">
            <a:extLst>
              <a:ext uri="{FF2B5EF4-FFF2-40B4-BE49-F238E27FC236}">
                <a16:creationId xmlns:a16="http://schemas.microsoft.com/office/drawing/2014/main" id="{3AE45856-39AF-7B3A-E9A0-752EBA1B078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C8463AA-ADBB-A9C6-935C-30D247C45198}"/>
              </a:ext>
            </a:extLst>
          </p:cNvPr>
          <p:cNvSpPr>
            <a:spLocks noGrp="1"/>
          </p:cNvSpPr>
          <p:nvPr>
            <p:ph type="sldNum" sz="quarter" idx="12"/>
          </p:nvPr>
        </p:nvSpPr>
        <p:spPr/>
        <p:txBody>
          <a:bodyPr/>
          <a:lstStyle/>
          <a:p>
            <a:fld id="{11941E4F-9D75-46F6-80F1-FBA169357D88}" type="slidenum">
              <a:rPr lang="zh-TW" altLang="en-US" smtClean="0"/>
              <a:t>‹#›</a:t>
            </a:fld>
            <a:endParaRPr lang="zh-TW" altLang="en-US"/>
          </a:p>
        </p:txBody>
      </p:sp>
    </p:spTree>
    <p:extLst>
      <p:ext uri="{BB962C8B-B14F-4D97-AF65-F5344CB8AC3E}">
        <p14:creationId xmlns:p14="http://schemas.microsoft.com/office/powerpoint/2010/main" val="354412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0C49E54-54FF-9BA7-A56F-075F0D922552}"/>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F5787CA-2FC9-9752-BA7C-7BA9DE888ABC}"/>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249768C7-178B-F275-B369-53AFAFC483CC}"/>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4E01430E-5D33-7247-C583-C4224DC52E25}"/>
              </a:ext>
            </a:extLst>
          </p:cNvPr>
          <p:cNvSpPr>
            <a:spLocks noGrp="1"/>
          </p:cNvSpPr>
          <p:nvPr>
            <p:ph type="dt" sz="half" idx="10"/>
          </p:nvPr>
        </p:nvSpPr>
        <p:spPr/>
        <p:txBody>
          <a:bodyPr/>
          <a:lstStyle/>
          <a:p>
            <a:fld id="{C0B1A4B0-3D52-435C-89C4-2713F3AC6014}" type="datetime1">
              <a:rPr lang="zh-TW" altLang="en-US" smtClean="0"/>
              <a:t>2023/11/11</a:t>
            </a:fld>
            <a:endParaRPr lang="zh-TW" altLang="en-US"/>
          </a:p>
        </p:txBody>
      </p:sp>
      <p:sp>
        <p:nvSpPr>
          <p:cNvPr id="6" name="頁尾版面配置區 5">
            <a:extLst>
              <a:ext uri="{FF2B5EF4-FFF2-40B4-BE49-F238E27FC236}">
                <a16:creationId xmlns:a16="http://schemas.microsoft.com/office/drawing/2014/main" id="{DF89D290-1B9A-508E-DE9E-A1C17DB95B7B}"/>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33463CA7-01CE-D8F7-5ABD-41C47F72526A}"/>
              </a:ext>
            </a:extLst>
          </p:cNvPr>
          <p:cNvSpPr>
            <a:spLocks noGrp="1"/>
          </p:cNvSpPr>
          <p:nvPr>
            <p:ph type="sldNum" sz="quarter" idx="12"/>
          </p:nvPr>
        </p:nvSpPr>
        <p:spPr/>
        <p:txBody>
          <a:bodyPr/>
          <a:lstStyle/>
          <a:p>
            <a:fld id="{11941E4F-9D75-46F6-80F1-FBA169357D88}" type="slidenum">
              <a:rPr lang="zh-TW" altLang="en-US" smtClean="0"/>
              <a:t>‹#›</a:t>
            </a:fld>
            <a:endParaRPr lang="zh-TW" altLang="en-US"/>
          </a:p>
        </p:txBody>
      </p:sp>
    </p:spTree>
    <p:extLst>
      <p:ext uri="{BB962C8B-B14F-4D97-AF65-F5344CB8AC3E}">
        <p14:creationId xmlns:p14="http://schemas.microsoft.com/office/powerpoint/2010/main" val="3040816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637D6D-1D52-96E0-E6E2-A083EF98751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51CBCAE3-D6F2-503D-10DA-CDD40B9B5C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36E758CD-CE56-66B5-17BC-6AF21FE0F0C1}"/>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ED73D980-6DC2-2EE3-9178-0AC413C41F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0BF8086E-E721-49A0-1217-EE0800C73876}"/>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249C3E3E-C2E1-D235-38BC-A01A00ADA3AC}"/>
              </a:ext>
            </a:extLst>
          </p:cNvPr>
          <p:cNvSpPr>
            <a:spLocks noGrp="1"/>
          </p:cNvSpPr>
          <p:nvPr>
            <p:ph type="dt" sz="half" idx="10"/>
          </p:nvPr>
        </p:nvSpPr>
        <p:spPr/>
        <p:txBody>
          <a:bodyPr/>
          <a:lstStyle/>
          <a:p>
            <a:fld id="{AB2CE221-22DE-44DA-82A7-D71B0DEF6806}" type="datetime1">
              <a:rPr lang="zh-TW" altLang="en-US" smtClean="0"/>
              <a:t>2023/11/11</a:t>
            </a:fld>
            <a:endParaRPr lang="zh-TW" altLang="en-US"/>
          </a:p>
        </p:txBody>
      </p:sp>
      <p:sp>
        <p:nvSpPr>
          <p:cNvPr id="8" name="頁尾版面配置區 7">
            <a:extLst>
              <a:ext uri="{FF2B5EF4-FFF2-40B4-BE49-F238E27FC236}">
                <a16:creationId xmlns:a16="http://schemas.microsoft.com/office/drawing/2014/main" id="{F302E919-2AF9-1E36-9A41-10D7C0B6F41E}"/>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AB639315-77E4-27EF-7B71-9A65AF0497F3}"/>
              </a:ext>
            </a:extLst>
          </p:cNvPr>
          <p:cNvSpPr>
            <a:spLocks noGrp="1"/>
          </p:cNvSpPr>
          <p:nvPr>
            <p:ph type="sldNum" sz="quarter" idx="12"/>
          </p:nvPr>
        </p:nvSpPr>
        <p:spPr/>
        <p:txBody>
          <a:bodyPr/>
          <a:lstStyle/>
          <a:p>
            <a:fld id="{11941E4F-9D75-46F6-80F1-FBA169357D88}" type="slidenum">
              <a:rPr lang="zh-TW" altLang="en-US" smtClean="0"/>
              <a:t>‹#›</a:t>
            </a:fld>
            <a:endParaRPr lang="zh-TW" altLang="en-US"/>
          </a:p>
        </p:txBody>
      </p:sp>
    </p:spTree>
    <p:extLst>
      <p:ext uri="{BB962C8B-B14F-4D97-AF65-F5344CB8AC3E}">
        <p14:creationId xmlns:p14="http://schemas.microsoft.com/office/powerpoint/2010/main" val="946683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5EF001-71CA-F667-ADB7-40800F38C3CC}"/>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6C16AB18-38F7-AA9D-7BD0-93B4B9F65991}"/>
              </a:ext>
            </a:extLst>
          </p:cNvPr>
          <p:cNvSpPr>
            <a:spLocks noGrp="1"/>
          </p:cNvSpPr>
          <p:nvPr>
            <p:ph type="dt" sz="half" idx="10"/>
          </p:nvPr>
        </p:nvSpPr>
        <p:spPr/>
        <p:txBody>
          <a:bodyPr/>
          <a:lstStyle/>
          <a:p>
            <a:fld id="{4CD7CD02-0AC3-45BC-8705-D29AE94A902B}" type="datetime1">
              <a:rPr lang="zh-TW" altLang="en-US" smtClean="0"/>
              <a:t>2023/11/11</a:t>
            </a:fld>
            <a:endParaRPr lang="zh-TW" altLang="en-US"/>
          </a:p>
        </p:txBody>
      </p:sp>
      <p:sp>
        <p:nvSpPr>
          <p:cNvPr id="4" name="頁尾版面配置區 3">
            <a:extLst>
              <a:ext uri="{FF2B5EF4-FFF2-40B4-BE49-F238E27FC236}">
                <a16:creationId xmlns:a16="http://schemas.microsoft.com/office/drawing/2014/main" id="{5B71F906-52A1-B72C-B9F4-CCDCA70BF0CB}"/>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53FFFAA8-F18A-22F9-9778-1DCE750C75BB}"/>
              </a:ext>
            </a:extLst>
          </p:cNvPr>
          <p:cNvSpPr>
            <a:spLocks noGrp="1"/>
          </p:cNvSpPr>
          <p:nvPr>
            <p:ph type="sldNum" sz="quarter" idx="12"/>
          </p:nvPr>
        </p:nvSpPr>
        <p:spPr/>
        <p:txBody>
          <a:bodyPr/>
          <a:lstStyle/>
          <a:p>
            <a:fld id="{11941E4F-9D75-46F6-80F1-FBA169357D88}" type="slidenum">
              <a:rPr lang="zh-TW" altLang="en-US" smtClean="0"/>
              <a:t>‹#›</a:t>
            </a:fld>
            <a:endParaRPr lang="zh-TW" altLang="en-US"/>
          </a:p>
        </p:txBody>
      </p:sp>
    </p:spTree>
    <p:extLst>
      <p:ext uri="{BB962C8B-B14F-4D97-AF65-F5344CB8AC3E}">
        <p14:creationId xmlns:p14="http://schemas.microsoft.com/office/powerpoint/2010/main" val="2153457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4941C4C8-7548-B70B-16C6-E2B45A7B164D}"/>
              </a:ext>
            </a:extLst>
          </p:cNvPr>
          <p:cNvSpPr>
            <a:spLocks noGrp="1"/>
          </p:cNvSpPr>
          <p:nvPr>
            <p:ph type="dt" sz="half" idx="10"/>
          </p:nvPr>
        </p:nvSpPr>
        <p:spPr/>
        <p:txBody>
          <a:bodyPr/>
          <a:lstStyle/>
          <a:p>
            <a:fld id="{0AABB055-DC24-4E10-BFF9-D044BF0DBFD3}" type="datetime1">
              <a:rPr lang="zh-TW" altLang="en-US" smtClean="0"/>
              <a:t>2023/11/11</a:t>
            </a:fld>
            <a:endParaRPr lang="zh-TW" altLang="en-US"/>
          </a:p>
        </p:txBody>
      </p:sp>
      <p:sp>
        <p:nvSpPr>
          <p:cNvPr id="3" name="頁尾版面配置區 2">
            <a:extLst>
              <a:ext uri="{FF2B5EF4-FFF2-40B4-BE49-F238E27FC236}">
                <a16:creationId xmlns:a16="http://schemas.microsoft.com/office/drawing/2014/main" id="{97405AF6-FABE-3573-7CA5-D71622531EB4}"/>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94F0529B-62F8-AC50-E589-E65391E60BE0}"/>
              </a:ext>
            </a:extLst>
          </p:cNvPr>
          <p:cNvSpPr>
            <a:spLocks noGrp="1"/>
          </p:cNvSpPr>
          <p:nvPr>
            <p:ph type="sldNum" sz="quarter" idx="12"/>
          </p:nvPr>
        </p:nvSpPr>
        <p:spPr/>
        <p:txBody>
          <a:bodyPr/>
          <a:lstStyle/>
          <a:p>
            <a:fld id="{11941E4F-9D75-46F6-80F1-FBA169357D88}" type="slidenum">
              <a:rPr lang="zh-TW" altLang="en-US" smtClean="0"/>
              <a:t>‹#›</a:t>
            </a:fld>
            <a:endParaRPr lang="zh-TW" altLang="en-US"/>
          </a:p>
        </p:txBody>
      </p:sp>
    </p:spTree>
    <p:extLst>
      <p:ext uri="{BB962C8B-B14F-4D97-AF65-F5344CB8AC3E}">
        <p14:creationId xmlns:p14="http://schemas.microsoft.com/office/powerpoint/2010/main" val="4024018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83EDA4B-4FE0-5C75-8ED9-6A0A4EA5D8B7}"/>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334362B2-4801-F85C-4A06-BCEEC295A0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0E90A813-FB2E-55CD-4CBA-1448303156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FDFA9100-9428-613A-236C-2C2662460E85}"/>
              </a:ext>
            </a:extLst>
          </p:cNvPr>
          <p:cNvSpPr>
            <a:spLocks noGrp="1"/>
          </p:cNvSpPr>
          <p:nvPr>
            <p:ph type="dt" sz="half" idx="10"/>
          </p:nvPr>
        </p:nvSpPr>
        <p:spPr/>
        <p:txBody>
          <a:bodyPr/>
          <a:lstStyle/>
          <a:p>
            <a:fld id="{82D8A5CE-E0FB-4E4A-8D61-9C37F13EDC33}" type="datetime1">
              <a:rPr lang="zh-TW" altLang="en-US" smtClean="0"/>
              <a:t>2023/11/11</a:t>
            </a:fld>
            <a:endParaRPr lang="zh-TW" altLang="en-US"/>
          </a:p>
        </p:txBody>
      </p:sp>
      <p:sp>
        <p:nvSpPr>
          <p:cNvPr id="6" name="頁尾版面配置區 5">
            <a:extLst>
              <a:ext uri="{FF2B5EF4-FFF2-40B4-BE49-F238E27FC236}">
                <a16:creationId xmlns:a16="http://schemas.microsoft.com/office/drawing/2014/main" id="{A1F2BAF8-5DAA-BDC8-1B0C-4E1E732D302A}"/>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D52479C-2B67-C48C-538B-F361E2348B98}"/>
              </a:ext>
            </a:extLst>
          </p:cNvPr>
          <p:cNvSpPr>
            <a:spLocks noGrp="1"/>
          </p:cNvSpPr>
          <p:nvPr>
            <p:ph type="sldNum" sz="quarter" idx="12"/>
          </p:nvPr>
        </p:nvSpPr>
        <p:spPr/>
        <p:txBody>
          <a:bodyPr/>
          <a:lstStyle/>
          <a:p>
            <a:fld id="{11941E4F-9D75-46F6-80F1-FBA169357D88}" type="slidenum">
              <a:rPr lang="zh-TW" altLang="en-US" smtClean="0"/>
              <a:t>‹#›</a:t>
            </a:fld>
            <a:endParaRPr lang="zh-TW" altLang="en-US"/>
          </a:p>
        </p:txBody>
      </p:sp>
    </p:spTree>
    <p:extLst>
      <p:ext uri="{BB962C8B-B14F-4D97-AF65-F5344CB8AC3E}">
        <p14:creationId xmlns:p14="http://schemas.microsoft.com/office/powerpoint/2010/main" val="2803119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CF5824-C51A-6182-6AD1-25BE90560357}"/>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EC242EC9-7FC3-D809-BFEB-0DBC3A2A1E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7DEE589B-B5DA-BD8F-0B32-68AF1DB8E8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26812718-2BDF-1DAE-0A63-DA33B92D225B}"/>
              </a:ext>
            </a:extLst>
          </p:cNvPr>
          <p:cNvSpPr>
            <a:spLocks noGrp="1"/>
          </p:cNvSpPr>
          <p:nvPr>
            <p:ph type="dt" sz="half" idx="10"/>
          </p:nvPr>
        </p:nvSpPr>
        <p:spPr/>
        <p:txBody>
          <a:bodyPr/>
          <a:lstStyle/>
          <a:p>
            <a:fld id="{398AF602-F017-49CD-97FB-0C4444C5B84D}" type="datetime1">
              <a:rPr lang="zh-TW" altLang="en-US" smtClean="0"/>
              <a:t>2023/11/11</a:t>
            </a:fld>
            <a:endParaRPr lang="zh-TW" altLang="en-US"/>
          </a:p>
        </p:txBody>
      </p:sp>
      <p:sp>
        <p:nvSpPr>
          <p:cNvPr id="6" name="頁尾版面配置區 5">
            <a:extLst>
              <a:ext uri="{FF2B5EF4-FFF2-40B4-BE49-F238E27FC236}">
                <a16:creationId xmlns:a16="http://schemas.microsoft.com/office/drawing/2014/main" id="{ADEBBBCB-CE58-D9DA-2EF5-F2394A1DF9FB}"/>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AE55F133-9982-D138-EB9A-087BFF64ACE1}"/>
              </a:ext>
            </a:extLst>
          </p:cNvPr>
          <p:cNvSpPr>
            <a:spLocks noGrp="1"/>
          </p:cNvSpPr>
          <p:nvPr>
            <p:ph type="sldNum" sz="quarter" idx="12"/>
          </p:nvPr>
        </p:nvSpPr>
        <p:spPr/>
        <p:txBody>
          <a:bodyPr/>
          <a:lstStyle/>
          <a:p>
            <a:fld id="{11941E4F-9D75-46F6-80F1-FBA169357D88}" type="slidenum">
              <a:rPr lang="zh-TW" altLang="en-US" smtClean="0"/>
              <a:t>‹#›</a:t>
            </a:fld>
            <a:endParaRPr lang="zh-TW" altLang="en-US"/>
          </a:p>
        </p:txBody>
      </p:sp>
    </p:spTree>
    <p:extLst>
      <p:ext uri="{BB962C8B-B14F-4D97-AF65-F5344CB8AC3E}">
        <p14:creationId xmlns:p14="http://schemas.microsoft.com/office/powerpoint/2010/main" val="3773321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12FEBF8C-DE30-B43B-A817-721A618A97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8B6DF99C-599D-0841-E2A0-77A94C8724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F699113-A715-5B99-2C51-3B4762637C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3B76DC-E389-4DE9-8A42-6409CAE51FAE}" type="datetime1">
              <a:rPr lang="zh-TW" altLang="en-US" smtClean="0"/>
              <a:t>2023/11/11</a:t>
            </a:fld>
            <a:endParaRPr lang="zh-TW" altLang="en-US"/>
          </a:p>
        </p:txBody>
      </p:sp>
      <p:sp>
        <p:nvSpPr>
          <p:cNvPr id="5" name="頁尾版面配置區 4">
            <a:extLst>
              <a:ext uri="{FF2B5EF4-FFF2-40B4-BE49-F238E27FC236}">
                <a16:creationId xmlns:a16="http://schemas.microsoft.com/office/drawing/2014/main" id="{5FC0F200-49DF-1048-1901-A64517DF2E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F3055D1C-D5EB-3FBA-AD47-8E5D3321D5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941E4F-9D75-46F6-80F1-FBA169357D88}" type="slidenum">
              <a:rPr lang="zh-TW" altLang="en-US" smtClean="0"/>
              <a:t>‹#›</a:t>
            </a:fld>
            <a:endParaRPr lang="zh-TW" altLang="en-US"/>
          </a:p>
        </p:txBody>
      </p:sp>
    </p:spTree>
    <p:extLst>
      <p:ext uri="{BB962C8B-B14F-4D97-AF65-F5344CB8AC3E}">
        <p14:creationId xmlns:p14="http://schemas.microsoft.com/office/powerpoint/2010/main" val="152334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gif"/><Relationship Id="rId4" Type="http://schemas.openxmlformats.org/officeDocument/2006/relationships/image" Target="../media/image14.gif"/></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tw.coderbridge.com/series/2ec9cf0af3f74ed99371952f4849ae33/posts/2be54d939e0249f392eba159e5126e0b"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chrome-extension://endoelkclmepccmmponnfbkgcgmjgdkd/pdf/viewer.html?file=https%3A%2F%2Fwww.bioinf.jku.at%2Fpublications%2Folder%2F2604.pdf"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towardsdatascience.com/illustrated-guide-to-lstms-and-gru-s-a-step-by-step-explanation-44e9eb85bf21"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tengyuanchang.medium.com/%E6%AF%94%E8%BC%83%E9%95%B7%E7%9F%AD%E6%9C%9F%E8%A8%98%E6%86%B6%E6%A8%A1%E5%9E%8B-lstm-%E8%88%87%E6%94%B9%E8%89%AF%E5%BE%8C%E7%9A%84%E9%81%9E%E6%AD%B8%E7%A5%9E%E7%B6%93%E7%B6%B2%E8%B7%AF%E6%A8%A1%E5%9E%8B-gru-813dec22ec6d"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blog.tibame.com/?p=19075" TargetMode="External"/><Relationship Id="rId2" Type="http://schemas.openxmlformats.org/officeDocument/2006/relationships/hyperlink" Target="https://www.youtube.com/watch?v=Dj7Bkhf3ccw" TargetMode="External"/><Relationship Id="rId1" Type="http://schemas.openxmlformats.org/officeDocument/2006/relationships/slideLayout" Target="../slideLayouts/slideLayout2.xml"/><Relationship Id="rId4" Type="http://schemas.openxmlformats.org/officeDocument/2006/relationships/hyperlink" Target="https://easyai.tech/ai-definition/rnn/"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easyai.tech/ai-definition/lstm/" TargetMode="External"/><Relationship Id="rId2" Type="http://schemas.openxmlformats.org/officeDocument/2006/relationships/hyperlink" Target="https://tengyuanchang.medium.com/%E6%B7%BA%E8%AB%87%E9%81%9E%E6%AD%B8%E7%A5%9E%E7%B6%93%E7%B6%B2%E8%B7%AF-rnn-%E8%88%87%E9%95%B7%E7%9F%AD%E6%9C%9F%E8%A8%98%E6%86%B6%E6%A8%A1%E5%9E%8B-lstm-300cbe5efcc3" TargetMode="External"/><Relationship Id="rId1" Type="http://schemas.openxmlformats.org/officeDocument/2006/relationships/slideLayout" Target="../slideLayouts/slideLayout2.xml"/><Relationship Id="rId5" Type="http://schemas.openxmlformats.org/officeDocument/2006/relationships/hyperlink" Target="https://tengyuanchang.medium.com/%E6%AF%94%E8%BC%83%E9%95%B7%E7%9F%AD%E6%9C%9F%E8%A8%98%E6%86%B6%E6%A8%A1%E5%9E%8B-lstm-%E8%88%87%E6%94%B9%E8%89%AF%E5%BE%8C%E7%9A%84%E9%81%9E%E6%AD%B8%E7%A5%9E%E7%B6%93%E7%B6%B2%E8%B7%AF%E6%A8%A1%E5%9E%8B-gru-813dec22ec6d" TargetMode="External"/><Relationship Id="rId4" Type="http://schemas.openxmlformats.org/officeDocument/2006/relationships/hyperlink" Target="https://colah.github.io/posts/2015-08-Understanding-LSTM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youtu.be/ubDtr6dh0c8?si=_oF5MRoCfC1ReKf2" TargetMode="External"/><Relationship Id="rId4" Type="http://schemas.openxmlformats.org/officeDocument/2006/relationships/hyperlink" Target="https://raw.githubusercontent.com/SophonPlus/ChineseNlpCorpus/master/datasets/waimai_10k/waimai_10k.csv"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1" name="Rectangle 1040">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EFF537C8-2A94-4D0A-0550-36B0FD736763}"/>
              </a:ext>
            </a:extLst>
          </p:cNvPr>
          <p:cNvSpPr>
            <a:spLocks noGrp="1"/>
          </p:cNvSpPr>
          <p:nvPr>
            <p:ph type="ctrTitle"/>
          </p:nvPr>
        </p:nvSpPr>
        <p:spPr>
          <a:xfrm>
            <a:off x="8229600" y="489507"/>
            <a:ext cx="3881335" cy="1655483"/>
          </a:xfrm>
        </p:spPr>
        <p:txBody>
          <a:bodyPr vert="horz" lIns="91440" tIns="45720" rIns="91440" bIns="45720" rtlCol="0" anchor="b">
            <a:normAutofit/>
          </a:bodyPr>
          <a:lstStyle/>
          <a:p>
            <a:pPr algn="l"/>
            <a:r>
              <a:rPr lang="en-US" altLang="zh-TW" sz="2400" dirty="0">
                <a:latin typeface="Calibri" panose="020F0502020204030204" pitchFamily="34" charset="0"/>
                <a:cs typeface="Calibri" panose="020F0502020204030204" pitchFamily="34" charset="0"/>
              </a:rPr>
              <a:t>Topic</a:t>
            </a:r>
            <a:r>
              <a:rPr lang="en-US" altLang="zh-TW" sz="1800" kern="1200" dirty="0">
                <a:solidFill>
                  <a:srgbClr val="000000"/>
                </a:solidFill>
                <a:effectLst/>
                <a:latin typeface="Calibri" panose="020F0502020204030204" pitchFamily="34" charset="0"/>
                <a:ea typeface="新細明體" panose="02020500000000000000" pitchFamily="18" charset="-120"/>
                <a:cs typeface="+mn-cs"/>
              </a:rPr>
              <a:t>:</a:t>
            </a:r>
            <a:br>
              <a:rPr lang="en-US" altLang="zh-TW" sz="2400" dirty="0">
                <a:latin typeface="Calibri" panose="020F0502020204030204" pitchFamily="34" charset="0"/>
                <a:cs typeface="Calibri" panose="020F0502020204030204" pitchFamily="34" charset="0"/>
              </a:rPr>
            </a:br>
            <a:r>
              <a:rPr lang="en-US" altLang="zh-TW" sz="2400" dirty="0">
                <a:latin typeface="Calibri" panose="020F0502020204030204" pitchFamily="34" charset="0"/>
                <a:cs typeface="Calibri" panose="020F0502020204030204" pitchFamily="34" charset="0"/>
              </a:rPr>
              <a:t>Recurrent Neural Networks </a:t>
            </a:r>
            <a:br>
              <a:rPr lang="en-US" altLang="zh-TW" sz="2400" dirty="0">
                <a:latin typeface="Calibri" panose="020F0502020204030204" pitchFamily="34" charset="0"/>
                <a:cs typeface="Calibri" panose="020F0502020204030204" pitchFamily="34" charset="0"/>
              </a:rPr>
            </a:br>
            <a:r>
              <a:rPr lang="en-US" altLang="zh-TW" sz="2400" dirty="0">
                <a:latin typeface="Calibri" panose="020F0502020204030204" pitchFamily="34" charset="0"/>
                <a:cs typeface="Calibri" panose="020F0502020204030204" pitchFamily="34" charset="0"/>
              </a:rPr>
              <a:t>(RNN &amp; LSTM)</a:t>
            </a:r>
          </a:p>
        </p:txBody>
      </p:sp>
      <p:pic>
        <p:nvPicPr>
          <p:cNvPr id="1036" name="Picture 12" descr="Transform Your Understanding of NLP with Recurrent Neural Networks (RNNs)!">
            <a:extLst>
              <a:ext uri="{FF2B5EF4-FFF2-40B4-BE49-F238E27FC236}">
                <a16:creationId xmlns:a16="http://schemas.microsoft.com/office/drawing/2014/main" id="{82E83C28-4D68-D6CD-D0D8-4DB07DB96F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641" r="14443" b="2"/>
          <a:stretch/>
        </p:blipFill>
        <p:spPr bwMode="auto">
          <a:xfrm>
            <a:off x="20" y="431"/>
            <a:ext cx="8115280" cy="6408311"/>
          </a:xfrm>
          <a:prstGeom prst="rect">
            <a:avLst/>
          </a:prstGeom>
          <a:noFill/>
          <a:extLst>
            <a:ext uri="{909E8E84-426E-40DD-AFC4-6F175D3DCCD1}">
              <a14:hiddenFill xmlns:a14="http://schemas.microsoft.com/office/drawing/2010/main">
                <a:solidFill>
                  <a:srgbClr val="FFFFFF"/>
                </a:solidFill>
              </a14:hiddenFill>
            </a:ext>
          </a:extLst>
        </p:spPr>
      </p:pic>
      <p:sp>
        <p:nvSpPr>
          <p:cNvPr id="3" name="副標題 2">
            <a:extLst>
              <a:ext uri="{FF2B5EF4-FFF2-40B4-BE49-F238E27FC236}">
                <a16:creationId xmlns:a16="http://schemas.microsoft.com/office/drawing/2014/main" id="{CA289407-0CFE-824E-117E-787C73F76BC0}"/>
              </a:ext>
            </a:extLst>
          </p:cNvPr>
          <p:cNvSpPr>
            <a:spLocks noGrp="1"/>
          </p:cNvSpPr>
          <p:nvPr>
            <p:ph type="subTitle" idx="1"/>
          </p:nvPr>
        </p:nvSpPr>
        <p:spPr>
          <a:xfrm>
            <a:off x="8230674" y="2404632"/>
            <a:ext cx="3880261" cy="3540265"/>
          </a:xfrm>
        </p:spPr>
        <p:txBody>
          <a:bodyPr vert="horz" lIns="91440" tIns="45720" rIns="91440" bIns="45720" rtlCol="0">
            <a:normAutofit/>
          </a:bodyPr>
          <a:lstStyle/>
          <a:p>
            <a:pPr indent="-228600" algn="l">
              <a:buFont typeface="Arial" panose="020B0604020202020204" pitchFamily="34" charset="0"/>
              <a:buChar char="•"/>
            </a:pPr>
            <a:r>
              <a:rPr lang="en-US" altLang="zh-TW" sz="1600" dirty="0">
                <a:latin typeface="Calibri" panose="020F0502020204030204" pitchFamily="34" charset="0"/>
                <a:cs typeface="Calibri" panose="020F0502020204030204" pitchFamily="34" charset="0"/>
              </a:rPr>
              <a:t>Present Date: 2023/11/08</a:t>
            </a:r>
          </a:p>
          <a:p>
            <a:pPr indent="-228600" algn="l">
              <a:buFont typeface="Arial" panose="020B0604020202020204" pitchFamily="34" charset="0"/>
              <a:buChar char="•"/>
            </a:pPr>
            <a:r>
              <a:rPr lang="en-US" altLang="zh-TW" sz="1600" dirty="0">
                <a:latin typeface="Calibri" panose="020F0502020204030204" pitchFamily="34" charset="0"/>
                <a:cs typeface="Calibri" panose="020F0502020204030204" pitchFamily="34" charset="0"/>
              </a:rPr>
              <a:t>Presenter: </a:t>
            </a:r>
            <a:r>
              <a:rPr lang="zh-TW" altLang="en-US" sz="1600" dirty="0">
                <a:latin typeface="Calibri" panose="020F0502020204030204" pitchFamily="34" charset="0"/>
                <a:cs typeface="Calibri" panose="020F0502020204030204" pitchFamily="34" charset="0"/>
              </a:rPr>
              <a:t>何哲平 </a:t>
            </a:r>
            <a:r>
              <a:rPr lang="en-US" altLang="zh-TW" sz="1600" dirty="0">
                <a:latin typeface="Calibri" panose="020F0502020204030204" pitchFamily="34" charset="0"/>
                <a:cs typeface="Calibri" panose="020F0502020204030204" pitchFamily="34" charset="0"/>
              </a:rPr>
              <a:t>(Ho, Che-Ping)</a:t>
            </a:r>
          </a:p>
          <a:p>
            <a:pPr indent="-228600" algn="l">
              <a:buFont typeface="Arial" panose="020B0604020202020204" pitchFamily="34" charset="0"/>
              <a:buChar char="•"/>
            </a:pPr>
            <a:r>
              <a:rPr lang="en-US" altLang="zh-TW" sz="1600" dirty="0">
                <a:latin typeface="Calibri" panose="020F0502020204030204" pitchFamily="34" charset="0"/>
                <a:cs typeface="Calibri" panose="020F0502020204030204" pitchFamily="34" charset="0"/>
              </a:rPr>
              <a:t>Student ID: 111C71008</a:t>
            </a:r>
          </a:p>
          <a:p>
            <a:pPr indent="-228600" algn="l">
              <a:buFont typeface="Arial" panose="020B0604020202020204" pitchFamily="34" charset="0"/>
              <a:buChar char="•"/>
            </a:pPr>
            <a:r>
              <a:rPr lang="en-US" altLang="zh-TW" sz="1600" dirty="0">
                <a:latin typeface="Calibri" panose="020F0502020204030204" pitchFamily="34" charset="0"/>
                <a:cs typeface="Calibri" panose="020F0502020204030204" pitchFamily="34" charset="0"/>
              </a:rPr>
              <a:t>Class: </a:t>
            </a:r>
            <a:r>
              <a:rPr lang="zh-TW" altLang="en-US" sz="1600" dirty="0">
                <a:latin typeface="Calibri" panose="020F0502020204030204" pitchFamily="34" charset="0"/>
                <a:cs typeface="Calibri" panose="020F0502020204030204" pitchFamily="34" charset="0"/>
              </a:rPr>
              <a:t>人工智慧科技學位學程碩士班</a:t>
            </a:r>
          </a:p>
        </p:txBody>
      </p:sp>
      <p:sp>
        <p:nvSpPr>
          <p:cNvPr id="1043" name="Rectangle 1042">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5" name="Rectangle 1044">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圖片 7">
            <a:extLst>
              <a:ext uri="{FF2B5EF4-FFF2-40B4-BE49-F238E27FC236}">
                <a16:creationId xmlns:a16="http://schemas.microsoft.com/office/drawing/2014/main" id="{173E0DA1-6D35-9FBE-0B03-BA8FAA98D37A}"/>
              </a:ext>
            </a:extLst>
          </p:cNvPr>
          <p:cNvPicPr>
            <a:picLocks noChangeAspect="1"/>
          </p:cNvPicPr>
          <p:nvPr/>
        </p:nvPicPr>
        <p:blipFill>
          <a:blip r:embed="rId3"/>
          <a:stretch>
            <a:fillRect/>
          </a:stretch>
        </p:blipFill>
        <p:spPr>
          <a:xfrm>
            <a:off x="8533189" y="3789001"/>
            <a:ext cx="2009775" cy="771525"/>
          </a:xfrm>
          <a:prstGeom prst="rect">
            <a:avLst/>
          </a:prstGeom>
        </p:spPr>
      </p:pic>
      <p:sp>
        <p:nvSpPr>
          <p:cNvPr id="4" name="投影片編號版面配置區 3">
            <a:extLst>
              <a:ext uri="{FF2B5EF4-FFF2-40B4-BE49-F238E27FC236}">
                <a16:creationId xmlns:a16="http://schemas.microsoft.com/office/drawing/2014/main" id="{95FF80A5-16E7-E917-1A7C-816C1CBB042D}"/>
              </a:ext>
            </a:extLst>
          </p:cNvPr>
          <p:cNvSpPr>
            <a:spLocks noGrp="1"/>
          </p:cNvSpPr>
          <p:nvPr>
            <p:ph type="sldNum" sz="quarter" idx="12"/>
          </p:nvPr>
        </p:nvSpPr>
        <p:spPr/>
        <p:txBody>
          <a:bodyPr/>
          <a:lstStyle/>
          <a:p>
            <a:fld id="{11941E4F-9D75-46F6-80F1-FBA169357D88}" type="slidenum">
              <a:rPr lang="zh-TW" altLang="en-US" smtClean="0"/>
              <a:t>1</a:t>
            </a:fld>
            <a:endParaRPr lang="zh-TW" altLang="en-US"/>
          </a:p>
        </p:txBody>
      </p:sp>
    </p:spTree>
    <p:extLst>
      <p:ext uri="{BB962C8B-B14F-4D97-AF65-F5344CB8AC3E}">
        <p14:creationId xmlns:p14="http://schemas.microsoft.com/office/powerpoint/2010/main" val="19779601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A72258-070E-F0BC-40AA-B3CCE4E54DD6}"/>
              </a:ext>
            </a:extLst>
          </p:cNvPr>
          <p:cNvSpPr>
            <a:spLocks noGrp="1"/>
          </p:cNvSpPr>
          <p:nvPr>
            <p:ph type="title"/>
          </p:nvPr>
        </p:nvSpPr>
        <p:spPr>
          <a:xfrm>
            <a:off x="838200" y="167967"/>
            <a:ext cx="10515600" cy="1325563"/>
          </a:xfrm>
        </p:spPr>
        <p:txBody>
          <a:bodyPr/>
          <a:lstStyle/>
          <a:p>
            <a:r>
              <a:rPr lang="en-US" altLang="zh-TW" sz="4400" dirty="0">
                <a:latin typeface="Calibri" panose="020F0502020204030204" pitchFamily="34" charset="0"/>
                <a:cs typeface="Calibri" panose="020F0502020204030204" pitchFamily="34" charset="0"/>
              </a:rPr>
              <a:t>RNN (Recurrent Neural Networks)</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1816725F-0A2B-2BA8-8633-DF930AF87F7B}"/>
              </a:ext>
            </a:extLst>
          </p:cNvPr>
          <p:cNvSpPr>
            <a:spLocks noGrp="1"/>
          </p:cNvSpPr>
          <p:nvPr>
            <p:ph idx="1"/>
          </p:nvPr>
        </p:nvSpPr>
        <p:spPr>
          <a:xfrm>
            <a:off x="838200" y="1420201"/>
            <a:ext cx="10515600" cy="4351338"/>
          </a:xfrm>
        </p:spPr>
        <p:txBody>
          <a:bodyPr/>
          <a:lstStyle/>
          <a:p>
            <a:r>
              <a:rPr lang="en-US" altLang="zh-TW" dirty="0">
                <a:latin typeface="Calibri" panose="020F0502020204030204" pitchFamily="34" charset="0"/>
                <a:cs typeface="Calibri" panose="020F0502020204030204" pitchFamily="34" charset="0"/>
              </a:rPr>
              <a:t>However, RNN faces problem while encountering </a:t>
            </a:r>
            <a:r>
              <a:rPr lang="en-US" altLang="zh-TW" b="1" dirty="0">
                <a:latin typeface="Calibri" panose="020F0502020204030204" pitchFamily="34" charset="0"/>
                <a:cs typeface="Calibri" panose="020F0502020204030204" pitchFamily="34" charset="0"/>
              </a:rPr>
              <a:t>long series data</a:t>
            </a:r>
            <a:r>
              <a:rPr lang="en-US" altLang="zh-TW" dirty="0">
                <a:latin typeface="Calibri" panose="020F0502020204030204" pitchFamily="34" charset="0"/>
                <a:cs typeface="Calibri" panose="020F0502020204030204" pitchFamily="34" charset="0"/>
              </a:rPr>
              <a:t>.</a:t>
            </a:r>
          </a:p>
          <a:p>
            <a:pPr lvl="1">
              <a:buFont typeface="Wingdings" panose="05000000000000000000" pitchFamily="2" charset="2"/>
              <a:buChar char="Ø"/>
            </a:pPr>
            <a:r>
              <a:rPr lang="en-US" altLang="zh-TW" dirty="0">
                <a:latin typeface="Calibri" panose="020F0502020204030204" pitchFamily="34" charset="0"/>
                <a:cs typeface="Calibri" panose="020F0502020204030204" pitchFamily="34" charset="0"/>
              </a:rPr>
              <a:t>For example: If we ask the time “ What time is it?”</a:t>
            </a:r>
          </a:p>
          <a:p>
            <a:pPr lvl="1">
              <a:buFont typeface="Wingdings" panose="05000000000000000000" pitchFamily="2" charset="2"/>
              <a:buChar char="Ø"/>
            </a:pPr>
            <a:r>
              <a:rPr lang="en-US" altLang="zh-TW" dirty="0">
                <a:latin typeface="Calibri" panose="020F0502020204030204" pitchFamily="34" charset="0"/>
                <a:cs typeface="Calibri" panose="020F0502020204030204" pitchFamily="34" charset="0"/>
              </a:rPr>
              <a:t>We put the vocabulary as input in order.</a:t>
            </a:r>
            <a:endParaRPr lang="zh-TW" altLang="en-US" dirty="0">
              <a:latin typeface="Calibri" panose="020F0502020204030204" pitchFamily="34" charset="0"/>
              <a:cs typeface="Calibri" panose="020F0502020204030204" pitchFamily="34" charset="0"/>
            </a:endParaRPr>
          </a:p>
        </p:txBody>
      </p:sp>
      <p:pic>
        <p:nvPicPr>
          <p:cNvPr id="6146" name="Picture 2" descr="輸入what，得到輸出01">
            <a:extLst>
              <a:ext uri="{FF2B5EF4-FFF2-40B4-BE49-F238E27FC236}">
                <a16:creationId xmlns:a16="http://schemas.microsoft.com/office/drawing/2014/main" id="{0840328C-4E13-4CBA-9532-013588741F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2745763"/>
            <a:ext cx="5603287" cy="3025775"/>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40F8C144-962A-7482-9075-CB33557F6B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197" y="2745761"/>
            <a:ext cx="5603287" cy="3025775"/>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6150" name="Picture 6" descr="RNN 對前面輸入有「記憶」作用的表現">
            <a:extLst>
              <a:ext uri="{FF2B5EF4-FFF2-40B4-BE49-F238E27FC236}">
                <a16:creationId xmlns:a16="http://schemas.microsoft.com/office/drawing/2014/main" id="{3D59FFBC-E345-FEFA-98E6-26C2FD8094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195" y="2745762"/>
            <a:ext cx="5603286" cy="3025774"/>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
        <p:nvSpPr>
          <p:cNvPr id="4" name="箭號: 向下 3">
            <a:extLst>
              <a:ext uri="{FF2B5EF4-FFF2-40B4-BE49-F238E27FC236}">
                <a16:creationId xmlns:a16="http://schemas.microsoft.com/office/drawing/2014/main" id="{1B66E2A0-705A-5963-E038-267B3463C5EB}"/>
              </a:ext>
            </a:extLst>
          </p:cNvPr>
          <p:cNvSpPr/>
          <p:nvPr/>
        </p:nvSpPr>
        <p:spPr>
          <a:xfrm rot="16200000">
            <a:off x="6558327" y="3807924"/>
            <a:ext cx="1348154" cy="97301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152" name="Picture 8" descr="隱藏圖層中的顏色分佈">
            <a:extLst>
              <a:ext uri="{FF2B5EF4-FFF2-40B4-BE49-F238E27FC236}">
                <a16:creationId xmlns:a16="http://schemas.microsoft.com/office/drawing/2014/main" id="{9A51F722-227D-6940-6360-9F514C5906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91145" y="2769575"/>
            <a:ext cx="2880947" cy="2880947"/>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圓角 12">
            <a:extLst>
              <a:ext uri="{FF2B5EF4-FFF2-40B4-BE49-F238E27FC236}">
                <a16:creationId xmlns:a16="http://schemas.microsoft.com/office/drawing/2014/main" id="{D5EE30A8-27DB-34D6-50BA-ED6945299179}"/>
              </a:ext>
            </a:extLst>
          </p:cNvPr>
          <p:cNvSpPr/>
          <p:nvPr/>
        </p:nvSpPr>
        <p:spPr>
          <a:xfrm>
            <a:off x="10712289" y="5224051"/>
            <a:ext cx="1283022" cy="42647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zh-TW"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Short-Term</a:t>
            </a:r>
            <a:endParaRPr lang="zh-TW" alt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15" name="矩形: 圓角 14">
            <a:extLst>
              <a:ext uri="{FF2B5EF4-FFF2-40B4-BE49-F238E27FC236}">
                <a16:creationId xmlns:a16="http://schemas.microsoft.com/office/drawing/2014/main" id="{7AA38D26-4547-24D2-B38F-22C0CC088FAA}"/>
              </a:ext>
            </a:extLst>
          </p:cNvPr>
          <p:cNvSpPr/>
          <p:nvPr/>
        </p:nvSpPr>
        <p:spPr>
          <a:xfrm>
            <a:off x="7363518" y="5224050"/>
            <a:ext cx="1283022" cy="42647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zh-TW"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Long-Term</a:t>
            </a:r>
            <a:endParaRPr lang="zh-TW" alt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16" name="內容版面配置區 2">
            <a:extLst>
              <a:ext uri="{FF2B5EF4-FFF2-40B4-BE49-F238E27FC236}">
                <a16:creationId xmlns:a16="http://schemas.microsoft.com/office/drawing/2014/main" id="{2A5F7C07-6110-93E2-CD88-6A9BC8E63810}"/>
              </a:ext>
            </a:extLst>
          </p:cNvPr>
          <p:cNvSpPr txBox="1">
            <a:spLocks/>
          </p:cNvSpPr>
          <p:nvPr/>
        </p:nvSpPr>
        <p:spPr>
          <a:xfrm>
            <a:off x="1085668" y="5771536"/>
            <a:ext cx="10909643" cy="108646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altLang="zh-TW" sz="2400" b="1" dirty="0">
                <a:highlight>
                  <a:srgbClr val="FFFF00"/>
                </a:highlight>
                <a:latin typeface="Calibri" panose="020F0502020204030204" pitchFamily="34" charset="0"/>
                <a:cs typeface="Calibri" panose="020F0502020204030204" pitchFamily="34" charset="0"/>
              </a:rPr>
              <a:t>The impact on short-term memory is greater, </a:t>
            </a:r>
          </a:p>
          <a:p>
            <a:pPr marL="0" indent="0" algn="r">
              <a:buFont typeface="Arial" panose="020B0604020202020204" pitchFamily="34" charset="0"/>
              <a:buNone/>
            </a:pPr>
            <a:r>
              <a:rPr lang="en-US" altLang="zh-TW" sz="2400" b="1" dirty="0">
                <a:highlight>
                  <a:srgbClr val="FFFF00"/>
                </a:highlight>
                <a:latin typeface="Calibri" panose="020F0502020204030204" pitchFamily="34" charset="0"/>
                <a:cs typeface="Calibri" panose="020F0502020204030204" pitchFamily="34" charset="0"/>
              </a:rPr>
              <a:t>but the impact on long-term memory is very small.</a:t>
            </a:r>
          </a:p>
        </p:txBody>
      </p:sp>
      <p:sp>
        <p:nvSpPr>
          <p:cNvPr id="5" name="投影片編號版面配置區 4">
            <a:extLst>
              <a:ext uri="{FF2B5EF4-FFF2-40B4-BE49-F238E27FC236}">
                <a16:creationId xmlns:a16="http://schemas.microsoft.com/office/drawing/2014/main" id="{D0A76738-8F1C-22C5-DE2F-2947E84DA051}"/>
              </a:ext>
            </a:extLst>
          </p:cNvPr>
          <p:cNvSpPr>
            <a:spLocks noGrp="1"/>
          </p:cNvSpPr>
          <p:nvPr>
            <p:ph type="sldNum" sz="quarter" idx="12"/>
          </p:nvPr>
        </p:nvSpPr>
        <p:spPr/>
        <p:txBody>
          <a:bodyPr/>
          <a:lstStyle/>
          <a:p>
            <a:fld id="{11941E4F-9D75-46F6-80F1-FBA169357D88}" type="slidenum">
              <a:rPr lang="zh-TW" altLang="en-US" smtClean="0"/>
              <a:t>10</a:t>
            </a:fld>
            <a:endParaRPr lang="zh-TW" altLang="en-US"/>
          </a:p>
        </p:txBody>
      </p:sp>
    </p:spTree>
    <p:extLst>
      <p:ext uri="{BB962C8B-B14F-4D97-AF65-F5344CB8AC3E}">
        <p14:creationId xmlns:p14="http://schemas.microsoft.com/office/powerpoint/2010/main" val="3833940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additive="base">
                                        <p:cTn id="7" dur="500" fill="hold"/>
                                        <p:tgtEl>
                                          <p:spTgt spid="6146"/>
                                        </p:tgtEl>
                                        <p:attrNameLst>
                                          <p:attrName>ppt_x</p:attrName>
                                        </p:attrNameLst>
                                      </p:cBhvr>
                                      <p:tavLst>
                                        <p:tav tm="0">
                                          <p:val>
                                            <p:strVal val="#ppt_x"/>
                                          </p:val>
                                        </p:tav>
                                        <p:tav tm="100000">
                                          <p:val>
                                            <p:strVal val="#ppt_x"/>
                                          </p:val>
                                        </p:tav>
                                      </p:tavLst>
                                    </p:anim>
                                    <p:anim calcmode="lin" valueType="num">
                                      <p:cBhvr additive="base">
                                        <p:cTn id="8"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8"/>
                                        </p:tgtEl>
                                        <p:attrNameLst>
                                          <p:attrName>style.visibility</p:attrName>
                                        </p:attrNameLst>
                                      </p:cBhvr>
                                      <p:to>
                                        <p:strVal val="visible"/>
                                      </p:to>
                                    </p:set>
                                    <p:anim calcmode="lin" valueType="num">
                                      <p:cBhvr additive="base">
                                        <p:cTn id="13" dur="500" fill="hold"/>
                                        <p:tgtEl>
                                          <p:spTgt spid="6148"/>
                                        </p:tgtEl>
                                        <p:attrNameLst>
                                          <p:attrName>ppt_x</p:attrName>
                                        </p:attrNameLst>
                                      </p:cBhvr>
                                      <p:tavLst>
                                        <p:tav tm="0">
                                          <p:val>
                                            <p:strVal val="#ppt_x"/>
                                          </p:val>
                                        </p:tav>
                                        <p:tav tm="100000">
                                          <p:val>
                                            <p:strVal val="#ppt_x"/>
                                          </p:val>
                                        </p:tav>
                                      </p:tavLst>
                                    </p:anim>
                                    <p:anim calcmode="lin" valueType="num">
                                      <p:cBhvr additive="base">
                                        <p:cTn id="14" dur="500" fill="hold"/>
                                        <p:tgtEl>
                                          <p:spTgt spid="614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50"/>
                                        </p:tgtEl>
                                        <p:attrNameLst>
                                          <p:attrName>style.visibility</p:attrName>
                                        </p:attrNameLst>
                                      </p:cBhvr>
                                      <p:to>
                                        <p:strVal val="visible"/>
                                      </p:to>
                                    </p:set>
                                    <p:anim calcmode="lin" valueType="num">
                                      <p:cBhvr additive="base">
                                        <p:cTn id="19" dur="500" fill="hold"/>
                                        <p:tgtEl>
                                          <p:spTgt spid="6150"/>
                                        </p:tgtEl>
                                        <p:attrNameLst>
                                          <p:attrName>ppt_x</p:attrName>
                                        </p:attrNameLst>
                                      </p:cBhvr>
                                      <p:tavLst>
                                        <p:tav tm="0">
                                          <p:val>
                                            <p:strVal val="#ppt_x"/>
                                          </p:val>
                                        </p:tav>
                                        <p:tav tm="100000">
                                          <p:val>
                                            <p:strVal val="#ppt_x"/>
                                          </p:val>
                                        </p:tav>
                                      </p:tavLst>
                                    </p:anim>
                                    <p:anim calcmode="lin" valueType="num">
                                      <p:cBhvr additive="base">
                                        <p:cTn id="20" dur="500" fill="hold"/>
                                        <p:tgtEl>
                                          <p:spTgt spid="615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152"/>
                                        </p:tgtEl>
                                        <p:attrNameLst>
                                          <p:attrName>style.visibility</p:attrName>
                                        </p:attrNameLst>
                                      </p:cBhvr>
                                      <p:to>
                                        <p:strVal val="visible"/>
                                      </p:to>
                                    </p:set>
                                    <p:anim calcmode="lin" valueType="num">
                                      <p:cBhvr additive="base">
                                        <p:cTn id="25" dur="500" fill="hold"/>
                                        <p:tgtEl>
                                          <p:spTgt spid="6152"/>
                                        </p:tgtEl>
                                        <p:attrNameLst>
                                          <p:attrName>ppt_x</p:attrName>
                                        </p:attrNameLst>
                                      </p:cBhvr>
                                      <p:tavLst>
                                        <p:tav tm="0">
                                          <p:val>
                                            <p:strVal val="#ppt_x"/>
                                          </p:val>
                                        </p:tav>
                                        <p:tav tm="100000">
                                          <p:val>
                                            <p:strVal val="#ppt_x"/>
                                          </p:val>
                                        </p:tav>
                                      </p:tavLst>
                                    </p:anim>
                                    <p:anim calcmode="lin" valueType="num">
                                      <p:cBhvr additive="base">
                                        <p:cTn id="26" dur="500" fill="hold"/>
                                        <p:tgtEl>
                                          <p:spTgt spid="6152"/>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A72258-070E-F0BC-40AA-B3CCE4E54DD6}"/>
              </a:ext>
            </a:extLst>
          </p:cNvPr>
          <p:cNvSpPr>
            <a:spLocks noGrp="1"/>
          </p:cNvSpPr>
          <p:nvPr>
            <p:ph type="title"/>
          </p:nvPr>
        </p:nvSpPr>
        <p:spPr>
          <a:xfrm>
            <a:off x="838200" y="167967"/>
            <a:ext cx="10515600" cy="1325563"/>
          </a:xfrm>
        </p:spPr>
        <p:txBody>
          <a:bodyPr/>
          <a:lstStyle/>
          <a:p>
            <a:r>
              <a:rPr lang="en-US" altLang="zh-TW" sz="4400" dirty="0">
                <a:latin typeface="Calibri" panose="020F0502020204030204" pitchFamily="34" charset="0"/>
                <a:cs typeface="Calibri" panose="020F0502020204030204" pitchFamily="34" charset="0"/>
              </a:rPr>
              <a:t>RNN (Recurrent Neural Networks)</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1816725F-0A2B-2BA8-8633-DF930AF87F7B}"/>
              </a:ext>
            </a:extLst>
          </p:cNvPr>
          <p:cNvSpPr>
            <a:spLocks noGrp="1"/>
          </p:cNvSpPr>
          <p:nvPr>
            <p:ph idx="1"/>
          </p:nvPr>
        </p:nvSpPr>
        <p:spPr>
          <a:xfrm>
            <a:off x="222739" y="1420201"/>
            <a:ext cx="11131061" cy="642326"/>
          </a:xfrm>
        </p:spPr>
        <p:txBody>
          <a:bodyPr/>
          <a:lstStyle/>
          <a:p>
            <a:r>
              <a:rPr lang="en-US" altLang="zh-TW" dirty="0">
                <a:latin typeface="Calibri" panose="020F0502020204030204" pitchFamily="34" charset="0"/>
                <a:cs typeface="Calibri" panose="020F0502020204030204" pitchFamily="34" charset="0"/>
              </a:rPr>
              <a:t>Consider trying to predict the last word in the text like this,</a:t>
            </a:r>
            <a:endParaRPr lang="zh-TW" altLang="en-US" dirty="0">
              <a:latin typeface="Calibri" panose="020F0502020204030204" pitchFamily="34" charset="0"/>
              <a:cs typeface="Calibri" panose="020F0502020204030204" pitchFamily="34" charset="0"/>
            </a:endParaRPr>
          </a:p>
        </p:txBody>
      </p:sp>
      <p:sp>
        <p:nvSpPr>
          <p:cNvPr id="5" name="文字方塊 4">
            <a:extLst>
              <a:ext uri="{FF2B5EF4-FFF2-40B4-BE49-F238E27FC236}">
                <a16:creationId xmlns:a16="http://schemas.microsoft.com/office/drawing/2014/main" id="{4575604F-A40F-9774-8CAF-113B30F47698}"/>
              </a:ext>
            </a:extLst>
          </p:cNvPr>
          <p:cNvSpPr txBox="1"/>
          <p:nvPr/>
        </p:nvSpPr>
        <p:spPr>
          <a:xfrm>
            <a:off x="222739" y="2422598"/>
            <a:ext cx="11746522" cy="646331"/>
          </a:xfrm>
          <a:prstGeom prst="rect">
            <a:avLst/>
          </a:prstGeom>
          <a:noFill/>
        </p:spPr>
        <p:txBody>
          <a:bodyPr wrap="square" rtlCol="0">
            <a:spAutoFit/>
          </a:bodyPr>
          <a:lstStyle/>
          <a:p>
            <a:r>
              <a:rPr lang="en-US" altLang="zh-TW" sz="3600" dirty="0"/>
              <a:t>I grew up in </a:t>
            </a:r>
            <a:r>
              <a:rPr lang="en-US" altLang="zh-TW" sz="3600" u="sng" dirty="0"/>
              <a:t>France</a:t>
            </a:r>
            <a:r>
              <a:rPr lang="en-US" altLang="zh-TW" sz="3600" dirty="0"/>
              <a:t> and as a result, I speak fluent __________.</a:t>
            </a:r>
            <a:endParaRPr lang="zh-TW" altLang="en-US" sz="3600" dirty="0"/>
          </a:p>
        </p:txBody>
      </p:sp>
      <p:pic>
        <p:nvPicPr>
          <p:cNvPr id="7170" name="Picture 2">
            <a:extLst>
              <a:ext uri="{FF2B5EF4-FFF2-40B4-BE49-F238E27FC236}">
                <a16:creationId xmlns:a16="http://schemas.microsoft.com/office/drawing/2014/main" id="{CCE3834B-7833-5191-9BCE-7CDB0C9671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9472" y="1336103"/>
            <a:ext cx="1394681" cy="1394681"/>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A84D6B64-7EAB-636F-36AC-814A66090114}"/>
              </a:ext>
            </a:extLst>
          </p:cNvPr>
          <p:cNvSpPr txBox="1"/>
          <p:nvPr/>
        </p:nvSpPr>
        <p:spPr>
          <a:xfrm>
            <a:off x="9273135" y="3216994"/>
            <a:ext cx="2567353" cy="2554545"/>
          </a:xfrm>
          <a:prstGeom prst="rect">
            <a:avLst/>
          </a:prstGeom>
          <a:noFill/>
          <a:ln w="3175">
            <a:solidFill>
              <a:schemeClr val="tx1"/>
            </a:solidFill>
          </a:ln>
        </p:spPr>
        <p:txBody>
          <a:bodyPr wrap="square" rtlCol="0">
            <a:spAutoFit/>
          </a:bodyPr>
          <a:lstStyle/>
          <a:p>
            <a:r>
              <a:rPr lang="en-US" altLang="zh-TW" sz="3200" dirty="0"/>
              <a:t>〔Options〕</a:t>
            </a:r>
          </a:p>
          <a:p>
            <a:r>
              <a:rPr lang="en-US" altLang="zh-TW" sz="3200" dirty="0"/>
              <a:t>A.) Chinese</a:t>
            </a:r>
          </a:p>
          <a:p>
            <a:r>
              <a:rPr lang="en-US" altLang="zh-TW" sz="3200" dirty="0"/>
              <a:t>B.) Mandarin</a:t>
            </a:r>
          </a:p>
          <a:p>
            <a:r>
              <a:rPr lang="en-US" altLang="zh-TW" sz="3200" dirty="0"/>
              <a:t>C.) Indonesian</a:t>
            </a:r>
          </a:p>
          <a:p>
            <a:r>
              <a:rPr lang="en-US" altLang="zh-TW" sz="3200" dirty="0"/>
              <a:t>D.) French</a:t>
            </a:r>
            <a:endParaRPr lang="zh-TW" altLang="en-US" sz="3200" dirty="0"/>
          </a:p>
        </p:txBody>
      </p:sp>
      <p:sp>
        <p:nvSpPr>
          <p:cNvPr id="10" name="內容版面配置區 2">
            <a:extLst>
              <a:ext uri="{FF2B5EF4-FFF2-40B4-BE49-F238E27FC236}">
                <a16:creationId xmlns:a16="http://schemas.microsoft.com/office/drawing/2014/main" id="{C6242967-D5FC-0499-8F0F-D26CB547FCE9}"/>
              </a:ext>
            </a:extLst>
          </p:cNvPr>
          <p:cNvSpPr txBox="1">
            <a:spLocks/>
          </p:cNvSpPr>
          <p:nvPr/>
        </p:nvSpPr>
        <p:spPr>
          <a:xfrm>
            <a:off x="222739" y="3275181"/>
            <a:ext cx="8921261" cy="85433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dirty="0">
                <a:latin typeface="Calibri" panose="020F0502020204030204" pitchFamily="34" charset="0"/>
                <a:cs typeface="Calibri" panose="020F0502020204030204" pitchFamily="34" charset="0"/>
              </a:rPr>
              <a:t>Of course, we know the answer is </a:t>
            </a:r>
            <a:r>
              <a:rPr lang="en-US" altLang="zh-TW" i="1" dirty="0">
                <a:latin typeface="Calibri" panose="020F0502020204030204" pitchFamily="34" charset="0"/>
                <a:cs typeface="Calibri" panose="020F0502020204030204" pitchFamily="34" charset="0"/>
              </a:rPr>
              <a:t>(D)French</a:t>
            </a:r>
            <a:r>
              <a:rPr lang="en-US" altLang="zh-TW" dirty="0">
                <a:latin typeface="Calibri" panose="020F0502020204030204" pitchFamily="34" charset="0"/>
                <a:cs typeface="Calibri" panose="020F0502020204030204" pitchFamily="34" charset="0"/>
              </a:rPr>
              <a:t>, because</a:t>
            </a:r>
          </a:p>
          <a:p>
            <a:pPr marL="0" indent="0">
              <a:buNone/>
            </a:pPr>
            <a:r>
              <a:rPr lang="en-US" altLang="zh-TW" dirty="0">
                <a:latin typeface="Calibri" panose="020F0502020204030204" pitchFamily="34" charset="0"/>
                <a:cs typeface="Calibri" panose="020F0502020204030204" pitchFamily="34" charset="0"/>
              </a:rPr>
              <a:t>we can </a:t>
            </a:r>
            <a:r>
              <a:rPr lang="en-US" altLang="zh-TW" sz="3000" b="1" dirty="0">
                <a:highlight>
                  <a:srgbClr val="FFFF00"/>
                </a:highlight>
                <a:latin typeface="Calibri" panose="020F0502020204030204" pitchFamily="34" charset="0"/>
                <a:cs typeface="Calibri" panose="020F0502020204030204" pitchFamily="34" charset="0"/>
              </a:rPr>
              <a:t>integrate the entire text to fill in a certain sentence.</a:t>
            </a:r>
            <a:endParaRPr lang="zh-TW" altLang="en-US" b="1" dirty="0">
              <a:highlight>
                <a:srgbClr val="FFFF00"/>
              </a:highlight>
              <a:latin typeface="Calibri" panose="020F0502020204030204" pitchFamily="34" charset="0"/>
              <a:cs typeface="Calibri" panose="020F0502020204030204" pitchFamily="34" charset="0"/>
            </a:endParaRPr>
          </a:p>
        </p:txBody>
      </p:sp>
      <p:sp>
        <p:nvSpPr>
          <p:cNvPr id="11" name="橢圓 10">
            <a:extLst>
              <a:ext uri="{FF2B5EF4-FFF2-40B4-BE49-F238E27FC236}">
                <a16:creationId xmlns:a16="http://schemas.microsoft.com/office/drawing/2014/main" id="{66418F67-ADB0-8A27-5744-4E888B34ABCD}"/>
              </a:ext>
            </a:extLst>
          </p:cNvPr>
          <p:cNvSpPr/>
          <p:nvPr/>
        </p:nvSpPr>
        <p:spPr>
          <a:xfrm>
            <a:off x="9143999" y="5158154"/>
            <a:ext cx="2209801" cy="646331"/>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25" name="箭號: 上彎 24">
            <a:extLst>
              <a:ext uri="{FF2B5EF4-FFF2-40B4-BE49-F238E27FC236}">
                <a16:creationId xmlns:a16="http://schemas.microsoft.com/office/drawing/2014/main" id="{FE0C2C39-E0CC-0D7D-892D-E1064807B01E}"/>
              </a:ext>
            </a:extLst>
          </p:cNvPr>
          <p:cNvSpPr/>
          <p:nvPr/>
        </p:nvSpPr>
        <p:spPr>
          <a:xfrm flipV="1">
            <a:off x="6318738" y="2044432"/>
            <a:ext cx="3540734" cy="537553"/>
          </a:xfrm>
          <a:prstGeom prst="bentUp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26" name="箭號: 上彎 25">
            <a:extLst>
              <a:ext uri="{FF2B5EF4-FFF2-40B4-BE49-F238E27FC236}">
                <a16:creationId xmlns:a16="http://schemas.microsoft.com/office/drawing/2014/main" id="{D1100CF9-FA71-D9BE-9939-A2AD5AA815C8}"/>
              </a:ext>
            </a:extLst>
          </p:cNvPr>
          <p:cNvSpPr/>
          <p:nvPr/>
        </p:nvSpPr>
        <p:spPr>
          <a:xfrm flipH="1" flipV="1">
            <a:off x="2913002" y="2044432"/>
            <a:ext cx="3540734" cy="537553"/>
          </a:xfrm>
          <a:prstGeom prst="bentUp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27" name="內容版面配置區 2">
            <a:extLst>
              <a:ext uri="{FF2B5EF4-FFF2-40B4-BE49-F238E27FC236}">
                <a16:creationId xmlns:a16="http://schemas.microsoft.com/office/drawing/2014/main" id="{5851800D-667D-14BF-84F5-F4A615C4F322}"/>
              </a:ext>
            </a:extLst>
          </p:cNvPr>
          <p:cNvSpPr txBox="1">
            <a:spLocks/>
          </p:cNvSpPr>
          <p:nvPr/>
        </p:nvSpPr>
        <p:spPr>
          <a:xfrm>
            <a:off x="222739" y="4322268"/>
            <a:ext cx="8921261" cy="252223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latin typeface="Calibri" panose="020F0502020204030204" pitchFamily="34" charset="0"/>
                <a:cs typeface="Calibri" panose="020F0502020204030204" pitchFamily="34" charset="0"/>
              </a:rPr>
              <a:t>However, if the network (RNN) only knows a few nearby words, it may know that a language needs to be filled in here.</a:t>
            </a:r>
          </a:p>
          <a:p>
            <a:r>
              <a:rPr lang="en-US" altLang="zh-TW" dirty="0">
                <a:latin typeface="Calibri" panose="020F0502020204030204" pitchFamily="34" charset="0"/>
                <a:cs typeface="Calibri" panose="020F0502020204030204" pitchFamily="34" charset="0"/>
              </a:rPr>
              <a:t>But which language should be filled in?</a:t>
            </a:r>
            <a:br>
              <a:rPr lang="en-US" altLang="zh-TW" dirty="0">
                <a:latin typeface="Calibri" panose="020F0502020204030204" pitchFamily="34" charset="0"/>
                <a:cs typeface="Calibri" panose="020F0502020204030204" pitchFamily="34" charset="0"/>
              </a:rPr>
            </a:br>
            <a:r>
              <a:rPr lang="en-US" altLang="zh-TW" dirty="0">
                <a:latin typeface="Calibri" panose="020F0502020204030204" pitchFamily="34" charset="0"/>
                <a:cs typeface="Calibri" panose="020F0502020204030204" pitchFamily="34" charset="0"/>
              </a:rPr>
              <a:t>It needs to find more information further back. </a:t>
            </a:r>
          </a:p>
          <a:p>
            <a:r>
              <a:rPr lang="en-US" altLang="zh-TW" b="1" dirty="0">
                <a:highlight>
                  <a:srgbClr val="FFFF00"/>
                </a:highlight>
                <a:latin typeface="Calibri" panose="020F0502020204030204" pitchFamily="34" charset="0"/>
                <a:cs typeface="Calibri" panose="020F0502020204030204" pitchFamily="34" charset="0"/>
              </a:rPr>
              <a:t>Unfortunately, as that gap grows, RNN become unable to learn to connect the information.</a:t>
            </a:r>
            <a:endParaRPr lang="zh-TW" altLang="en-US" b="1" dirty="0">
              <a:highlight>
                <a:srgbClr val="FFFF00"/>
              </a:highlight>
              <a:latin typeface="Calibri" panose="020F0502020204030204" pitchFamily="34" charset="0"/>
              <a:cs typeface="Calibri" panose="020F0502020204030204" pitchFamily="34" charset="0"/>
            </a:endParaRPr>
          </a:p>
        </p:txBody>
      </p:sp>
      <p:sp>
        <p:nvSpPr>
          <p:cNvPr id="4" name="投影片編號版面配置區 3">
            <a:extLst>
              <a:ext uri="{FF2B5EF4-FFF2-40B4-BE49-F238E27FC236}">
                <a16:creationId xmlns:a16="http://schemas.microsoft.com/office/drawing/2014/main" id="{11873194-8998-3808-49E2-768576612D63}"/>
              </a:ext>
            </a:extLst>
          </p:cNvPr>
          <p:cNvSpPr>
            <a:spLocks noGrp="1"/>
          </p:cNvSpPr>
          <p:nvPr>
            <p:ph type="sldNum" sz="quarter" idx="12"/>
          </p:nvPr>
        </p:nvSpPr>
        <p:spPr/>
        <p:txBody>
          <a:bodyPr/>
          <a:lstStyle/>
          <a:p>
            <a:fld id="{11941E4F-9D75-46F6-80F1-FBA169357D88}" type="slidenum">
              <a:rPr lang="zh-TW" altLang="en-US" smtClean="0"/>
              <a:t>11</a:t>
            </a:fld>
            <a:endParaRPr lang="zh-TW" altLang="en-US"/>
          </a:p>
        </p:txBody>
      </p:sp>
    </p:spTree>
    <p:extLst>
      <p:ext uri="{BB962C8B-B14F-4D97-AF65-F5344CB8AC3E}">
        <p14:creationId xmlns:p14="http://schemas.microsoft.com/office/powerpoint/2010/main" val="3023535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500" fill="hold"/>
                                        <p:tgtEl>
                                          <p:spTgt spid="27"/>
                                        </p:tgtEl>
                                        <p:attrNameLst>
                                          <p:attrName>ppt_x</p:attrName>
                                        </p:attrNameLst>
                                      </p:cBhvr>
                                      <p:tavLst>
                                        <p:tav tm="0">
                                          <p:val>
                                            <p:strVal val="#ppt_x"/>
                                          </p:val>
                                        </p:tav>
                                        <p:tav tm="100000">
                                          <p:val>
                                            <p:strVal val="#ppt_x"/>
                                          </p:val>
                                        </p:tav>
                                      </p:tavLst>
                                    </p:anim>
                                    <p:anim calcmode="lin" valueType="num">
                                      <p:cBhvr additive="base">
                                        <p:cTn id="2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25" grpId="0" animBg="1"/>
      <p:bldP spid="26" grpId="0" animBg="1"/>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A72258-070E-F0BC-40AA-B3CCE4E54DD6}"/>
              </a:ext>
            </a:extLst>
          </p:cNvPr>
          <p:cNvSpPr>
            <a:spLocks noGrp="1"/>
          </p:cNvSpPr>
          <p:nvPr>
            <p:ph type="title"/>
          </p:nvPr>
        </p:nvSpPr>
        <p:spPr>
          <a:xfrm>
            <a:off x="838200" y="167967"/>
            <a:ext cx="10515600" cy="1325563"/>
          </a:xfrm>
        </p:spPr>
        <p:txBody>
          <a:bodyPr/>
          <a:lstStyle/>
          <a:p>
            <a:r>
              <a:rPr lang="en-US" altLang="zh-TW" sz="4400">
                <a:latin typeface="Calibri" panose="020F0502020204030204" pitchFamily="34" charset="0"/>
                <a:cs typeface="Calibri" panose="020F0502020204030204" pitchFamily="34" charset="0"/>
              </a:rPr>
              <a:t>RNN (Recurrent Neural Networks)</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1816725F-0A2B-2BA8-8633-DF930AF87F7B}"/>
              </a:ext>
            </a:extLst>
          </p:cNvPr>
          <p:cNvSpPr>
            <a:spLocks noGrp="1"/>
          </p:cNvSpPr>
          <p:nvPr>
            <p:ph idx="1"/>
          </p:nvPr>
        </p:nvSpPr>
        <p:spPr>
          <a:xfrm>
            <a:off x="838199" y="1420200"/>
            <a:ext cx="10908323" cy="5437799"/>
          </a:xfrm>
        </p:spPr>
        <p:txBody>
          <a:bodyPr>
            <a:normAutofit lnSpcReduction="10000"/>
          </a:bodyPr>
          <a:lstStyle/>
          <a:p>
            <a:r>
              <a:rPr lang="en-US" altLang="zh-TW" dirty="0">
                <a:latin typeface="Calibri" panose="020F0502020204030204" pitchFamily="34" charset="0"/>
                <a:cs typeface="Calibri" panose="020F0502020204030204" pitchFamily="34" charset="0"/>
              </a:rPr>
              <a:t>Limitation of RNN</a:t>
            </a:r>
          </a:p>
          <a:p>
            <a:pPr marL="914400" lvl="1" indent="-457200">
              <a:buFont typeface="+mj-lt"/>
              <a:buAutoNum type="arabicPeriod"/>
            </a:pPr>
            <a:r>
              <a:rPr lang="en-US" altLang="zh-TW" dirty="0">
                <a:latin typeface="Calibri" panose="020F0502020204030204" pitchFamily="34" charset="0"/>
                <a:cs typeface="Calibri" panose="020F0502020204030204" pitchFamily="34" charset="0"/>
              </a:rPr>
              <a:t>S</a:t>
            </a:r>
            <a:r>
              <a:rPr lang="en-US" altLang="zh-TW">
                <a:latin typeface="Calibri" panose="020F0502020204030204" pitchFamily="34" charset="0"/>
                <a:cs typeface="Calibri" panose="020F0502020204030204" pitchFamily="34" charset="0"/>
              </a:rPr>
              <a:t>uffer </a:t>
            </a:r>
            <a:r>
              <a:rPr lang="en-US" altLang="zh-TW" dirty="0">
                <a:latin typeface="Calibri" panose="020F0502020204030204" pitchFamily="34" charset="0"/>
                <a:cs typeface="Calibri" panose="020F0502020204030204" pitchFamily="34" charset="0"/>
              </a:rPr>
              <a:t>from short-term memory</a:t>
            </a:r>
            <a:br>
              <a:rPr lang="en-US" altLang="zh-TW" dirty="0">
                <a:latin typeface="Calibri" panose="020F0502020204030204" pitchFamily="34" charset="0"/>
                <a:cs typeface="Calibri" panose="020F0502020204030204" pitchFamily="34" charset="0"/>
              </a:rPr>
            </a:br>
            <a:r>
              <a:rPr lang="en-US" altLang="zh-TW" dirty="0">
                <a:latin typeface="Calibri" panose="020F0502020204030204" pitchFamily="34" charset="0"/>
                <a:cs typeface="Calibri" panose="020F0502020204030204" pitchFamily="34" charset="0"/>
              </a:rPr>
              <a:t>If a sequence is long enough, they’ll have a hard time carrying information from earlier time steps to later ones. </a:t>
            </a:r>
            <a:endParaRPr lang="en-US" altLang="zh-TW" i="1" dirty="0">
              <a:latin typeface="Calibri" panose="020F0502020204030204" pitchFamily="34" charset="0"/>
              <a:cs typeface="Calibri" panose="020F0502020204030204" pitchFamily="34" charset="0"/>
            </a:endParaRPr>
          </a:p>
          <a:p>
            <a:r>
              <a:rPr lang="en-US" altLang="zh-TW" dirty="0">
                <a:latin typeface="Calibri" panose="020F0502020204030204" pitchFamily="34" charset="0"/>
                <a:cs typeface="Calibri" panose="020F0502020204030204" pitchFamily="34" charset="0"/>
              </a:rPr>
              <a:t>Moreover</a:t>
            </a:r>
          </a:p>
          <a:p>
            <a:pPr marL="914400" lvl="1" indent="-457200">
              <a:buFont typeface="+mj-lt"/>
              <a:buAutoNum type="arabicPeriod"/>
            </a:pPr>
            <a:r>
              <a:rPr lang="en-US" altLang="zh-TW" dirty="0">
                <a:latin typeface="Calibri" panose="020F0502020204030204" pitchFamily="34" charset="0"/>
                <a:cs typeface="Calibri" panose="020F0502020204030204" pitchFamily="34" charset="0"/>
              </a:rPr>
              <a:t>Easy to learn, however, </a:t>
            </a:r>
            <a:r>
              <a:rPr lang="en-US" altLang="zh-TW" u="sng" dirty="0">
                <a:latin typeface="Calibri" panose="020F0502020204030204" pitchFamily="34" charset="0"/>
                <a:cs typeface="Calibri" panose="020F0502020204030204" pitchFamily="34" charset="0"/>
              </a:rPr>
              <a:t>Hard to train</a:t>
            </a:r>
            <a:r>
              <a:rPr lang="en-US" altLang="zh-TW" dirty="0">
                <a:latin typeface="Calibri" panose="020F0502020204030204" pitchFamily="34" charset="0"/>
                <a:cs typeface="Calibri" panose="020F0502020204030204" pitchFamily="34" charset="0"/>
              </a:rPr>
              <a:t>.</a:t>
            </a:r>
            <a:br>
              <a:rPr lang="en-US" altLang="zh-TW" dirty="0">
                <a:latin typeface="Calibri" panose="020F0502020204030204" pitchFamily="34" charset="0"/>
                <a:cs typeface="Calibri" panose="020F0502020204030204" pitchFamily="34" charset="0"/>
              </a:rPr>
            </a:br>
            <a:r>
              <a:rPr lang="en-US" altLang="zh-TW" dirty="0">
                <a:latin typeface="Calibri" panose="020F0502020204030204" pitchFamily="34" charset="0"/>
                <a:cs typeface="Calibri" panose="020F0502020204030204" pitchFamily="34" charset="0"/>
              </a:rPr>
              <a:t>(Hidden states tend to exponentially explode or vanish.)</a:t>
            </a:r>
          </a:p>
          <a:p>
            <a:pPr marL="914400" lvl="1" indent="-457200">
              <a:buFont typeface="+mj-lt"/>
              <a:buAutoNum type="arabicPeriod"/>
            </a:pPr>
            <a:r>
              <a:rPr lang="en-US" altLang="zh-TW" dirty="0">
                <a:latin typeface="Calibri" panose="020F0502020204030204" pitchFamily="34" charset="0"/>
                <a:cs typeface="Calibri" panose="020F0502020204030204" pitchFamily="34" charset="0"/>
              </a:rPr>
              <a:t>Vanishing / Exploding Gradient Problems</a:t>
            </a:r>
          </a:p>
          <a:p>
            <a:pPr lvl="2">
              <a:buFont typeface="Wingdings" panose="05000000000000000000" pitchFamily="2" charset="2"/>
              <a:buChar char="Ø"/>
            </a:pPr>
            <a:r>
              <a:rPr lang="en-US" altLang="zh-TW" dirty="0">
                <a:latin typeface="Calibri" panose="020F0502020204030204" pitchFamily="34" charset="0"/>
                <a:cs typeface="Calibri" panose="020F0502020204030204" pitchFamily="34" charset="0"/>
              </a:rPr>
              <a:t>If we unroll RNN in the time domain, the weight matrix, the </a:t>
            </a:r>
            <a:r>
              <a:rPr lang="en-US" altLang="zh-TW" b="1" dirty="0">
                <a:latin typeface="Calibri" panose="020F0502020204030204" pitchFamily="34" charset="0"/>
                <a:cs typeface="Calibri" panose="020F0502020204030204" pitchFamily="34" charset="0"/>
              </a:rPr>
              <a:t>back propagation</a:t>
            </a:r>
            <a:r>
              <a:rPr lang="zh-TW" altLang="en-US" b="1" dirty="0">
                <a:latin typeface="Calibri" panose="020F0502020204030204" pitchFamily="34" charset="0"/>
                <a:cs typeface="Calibri" panose="020F0502020204030204" pitchFamily="34" charset="0"/>
              </a:rPr>
              <a:t> </a:t>
            </a:r>
            <a:r>
              <a:rPr lang="en-US" altLang="zh-TW" b="1" dirty="0">
                <a:latin typeface="Calibri" panose="020F0502020204030204" pitchFamily="34" charset="0"/>
                <a:cs typeface="Calibri" panose="020F0502020204030204" pitchFamily="34" charset="0"/>
              </a:rPr>
              <a:t>through time (BPTT)</a:t>
            </a:r>
            <a:r>
              <a:rPr lang="en-US" altLang="zh-TW" dirty="0">
                <a:latin typeface="Calibri" panose="020F0502020204030204" pitchFamily="34" charset="0"/>
                <a:cs typeface="Calibri" panose="020F0502020204030204" pitchFamily="34" charset="0"/>
              </a:rPr>
              <a:t>, still needs to go back to multiple layers, like deep neural network.</a:t>
            </a:r>
          </a:p>
          <a:p>
            <a:pPr lvl="2">
              <a:buFont typeface="Wingdings" panose="05000000000000000000" pitchFamily="2" charset="2"/>
              <a:buChar char="Ø"/>
            </a:pPr>
            <a:r>
              <a:rPr lang="en-US" altLang="zh-TW" dirty="0">
                <a:latin typeface="Calibri" panose="020F0502020204030204" pitchFamily="34" charset="0"/>
                <a:cs typeface="Calibri" panose="020F0502020204030204" pitchFamily="34" charset="0"/>
              </a:rPr>
              <a:t>Through multiple </a:t>
            </a:r>
            <a:r>
              <a:rPr lang="en-US" altLang="zh-TW" b="1" dirty="0">
                <a:latin typeface="Calibri" panose="020F0502020204030204" pitchFamily="34" charset="0"/>
                <a:cs typeface="Calibri" panose="020F0502020204030204" pitchFamily="34" charset="0"/>
              </a:rPr>
              <a:t>partial differentiation </a:t>
            </a:r>
            <a:r>
              <a:rPr lang="en-US" altLang="zh-TW" dirty="0">
                <a:latin typeface="Calibri" panose="020F0502020204030204" pitchFamily="34" charset="0"/>
                <a:cs typeface="Calibri" panose="020F0502020204030204" pitchFamily="34" charset="0"/>
              </a:rPr>
              <a:t>(</a:t>
            </a:r>
            <a:r>
              <a:rPr lang="zh-TW" altLang="en-US" dirty="0">
                <a:latin typeface="Calibri" panose="020F0502020204030204" pitchFamily="34" charset="0"/>
                <a:cs typeface="Calibri" panose="020F0502020204030204" pitchFamily="34" charset="0"/>
              </a:rPr>
              <a:t>偏微分</a:t>
            </a:r>
            <a:r>
              <a:rPr lang="en-US" altLang="zh-TW" dirty="0">
                <a:latin typeface="Calibri" panose="020F0502020204030204" pitchFamily="34" charset="0"/>
                <a:cs typeface="Calibri" panose="020F0502020204030204" pitchFamily="34" charset="0"/>
              </a:rPr>
              <a:t>) will cause the gradient to disappear, which makes it difficult for us to find the relationship between</a:t>
            </a:r>
            <a:r>
              <a:rPr lang="zh-TW" altLang="en-US" dirty="0">
                <a:latin typeface="Calibri" panose="020F0502020204030204" pitchFamily="34" charset="0"/>
                <a:cs typeface="Calibri" panose="020F0502020204030204" pitchFamily="34" charset="0"/>
              </a:rPr>
              <a:t> </a:t>
            </a:r>
            <a:r>
              <a:rPr lang="en-US" altLang="zh-TW" dirty="0">
                <a:latin typeface="Calibri" panose="020F0502020204030204" pitchFamily="34" charset="0"/>
                <a:cs typeface="Calibri" panose="020F0502020204030204" pitchFamily="34" charset="0"/>
              </a:rPr>
              <a:t>vocabularies in long sequences.</a:t>
            </a:r>
          </a:p>
          <a:p>
            <a:pPr marL="0" indent="0">
              <a:buNone/>
            </a:pPr>
            <a:r>
              <a:rPr lang="en-US" altLang="zh-TW" i="1" dirty="0">
                <a:latin typeface="Calibri" panose="020F0502020204030204" pitchFamily="34" charset="0"/>
                <a:cs typeface="Calibri" panose="020F0502020204030204" pitchFamily="34" charset="0"/>
              </a:rPr>
              <a:t>*What is Vanishing Gradient Problem?</a:t>
            </a:r>
            <a:br>
              <a:rPr lang="en-US" altLang="zh-TW" i="1" dirty="0">
                <a:latin typeface="Calibri" panose="020F0502020204030204" pitchFamily="34" charset="0"/>
                <a:cs typeface="Calibri" panose="020F0502020204030204" pitchFamily="34" charset="0"/>
              </a:rPr>
            </a:br>
            <a:r>
              <a:rPr lang="zh-TW" altLang="en-US" i="1" dirty="0">
                <a:latin typeface="Calibri" panose="020F0502020204030204" pitchFamily="34" charset="0"/>
                <a:cs typeface="Calibri" panose="020F0502020204030204" pitchFamily="34" charset="0"/>
              </a:rPr>
              <a:t>  </a:t>
            </a:r>
            <a:r>
              <a:rPr lang="en-US" altLang="zh-TW" sz="2000" i="1" dirty="0">
                <a:latin typeface="Calibri" panose="020F0502020204030204" pitchFamily="34" charset="0"/>
                <a:cs typeface="Calibri" panose="020F0502020204030204" pitchFamily="34" charset="0"/>
              </a:rPr>
              <a:t>Gradients are values used to update a neural networks weights. The vanishing gradient problem is when the gradient shrinks as back propagation through time. If a gradient value becomes extremely small, it doesn’t contribute too much learning, even stop learning.</a:t>
            </a:r>
          </a:p>
        </p:txBody>
      </p:sp>
      <p:pic>
        <p:nvPicPr>
          <p:cNvPr id="11266" name="Picture 2">
            <a:hlinkClick r:id="rId3"/>
            <a:extLst>
              <a:ext uri="{FF2B5EF4-FFF2-40B4-BE49-F238E27FC236}">
                <a16:creationId xmlns:a16="http://schemas.microsoft.com/office/drawing/2014/main" id="{34A0F4F0-2A37-455D-F207-D3B6171B430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709"/>
          <a:stretch/>
        </p:blipFill>
        <p:spPr bwMode="auto">
          <a:xfrm>
            <a:off x="8896569" y="2608057"/>
            <a:ext cx="2743200" cy="1641886"/>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
        <p:nvSpPr>
          <p:cNvPr id="4" name="投影片編號版面配置區 3">
            <a:extLst>
              <a:ext uri="{FF2B5EF4-FFF2-40B4-BE49-F238E27FC236}">
                <a16:creationId xmlns:a16="http://schemas.microsoft.com/office/drawing/2014/main" id="{A7212115-1E51-E846-0DC4-C927DEA167C8}"/>
              </a:ext>
            </a:extLst>
          </p:cNvPr>
          <p:cNvSpPr>
            <a:spLocks noGrp="1"/>
          </p:cNvSpPr>
          <p:nvPr>
            <p:ph type="sldNum" sz="quarter" idx="12"/>
          </p:nvPr>
        </p:nvSpPr>
        <p:spPr/>
        <p:txBody>
          <a:bodyPr/>
          <a:lstStyle/>
          <a:p>
            <a:fld id="{11941E4F-9D75-46F6-80F1-FBA169357D88}" type="slidenum">
              <a:rPr lang="zh-TW" altLang="en-US" smtClean="0"/>
              <a:t>12</a:t>
            </a:fld>
            <a:endParaRPr lang="zh-TW" altLang="en-US"/>
          </a:p>
        </p:txBody>
      </p:sp>
    </p:spTree>
    <p:extLst>
      <p:ext uri="{BB962C8B-B14F-4D97-AF65-F5344CB8AC3E}">
        <p14:creationId xmlns:p14="http://schemas.microsoft.com/office/powerpoint/2010/main" val="1365026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7" name="Rectangle 1024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E1A72258-070E-F0BC-40AA-B3CCE4E54DD6}"/>
              </a:ext>
            </a:extLst>
          </p:cNvPr>
          <p:cNvSpPr>
            <a:spLocks noGrp="1"/>
          </p:cNvSpPr>
          <p:nvPr>
            <p:ph type="title"/>
          </p:nvPr>
        </p:nvSpPr>
        <p:spPr>
          <a:xfrm>
            <a:off x="640080" y="325369"/>
            <a:ext cx="4368602" cy="1956841"/>
          </a:xfrm>
        </p:spPr>
        <p:txBody>
          <a:bodyPr anchor="b">
            <a:normAutofit/>
          </a:bodyPr>
          <a:lstStyle/>
          <a:p>
            <a:r>
              <a:rPr lang="en-US" altLang="zh-TW" sz="4600">
                <a:latin typeface="Calibri" panose="020F0502020204030204" pitchFamily="34" charset="0"/>
                <a:cs typeface="Calibri" panose="020F0502020204030204" pitchFamily="34" charset="0"/>
              </a:rPr>
              <a:t>RNN (Recurrent Neural Networks)</a:t>
            </a:r>
            <a:endParaRPr lang="zh-TW" altLang="en-US" sz="4600">
              <a:latin typeface="Calibri" panose="020F0502020204030204" pitchFamily="34" charset="0"/>
              <a:cs typeface="Calibri" panose="020F0502020204030204" pitchFamily="34" charset="0"/>
            </a:endParaRPr>
          </a:p>
        </p:txBody>
      </p:sp>
      <p:sp>
        <p:nvSpPr>
          <p:cNvPr id="1024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內容版面配置區 2">
            <a:extLst>
              <a:ext uri="{FF2B5EF4-FFF2-40B4-BE49-F238E27FC236}">
                <a16:creationId xmlns:a16="http://schemas.microsoft.com/office/drawing/2014/main" id="{1816725F-0A2B-2BA8-8633-DF930AF87F7B}"/>
              </a:ext>
            </a:extLst>
          </p:cNvPr>
          <p:cNvSpPr>
            <a:spLocks noGrp="1"/>
          </p:cNvSpPr>
          <p:nvPr>
            <p:ph idx="1"/>
          </p:nvPr>
        </p:nvSpPr>
        <p:spPr>
          <a:xfrm>
            <a:off x="640080" y="2872899"/>
            <a:ext cx="4799428" cy="3320668"/>
          </a:xfrm>
        </p:spPr>
        <p:txBody>
          <a:bodyPr>
            <a:normAutofit/>
          </a:bodyPr>
          <a:lstStyle/>
          <a:p>
            <a:r>
              <a:rPr lang="en-US" altLang="zh-TW" sz="2200" dirty="0">
                <a:latin typeface="Calibri" panose="020F0502020204030204" pitchFamily="34" charset="0"/>
                <a:cs typeface="Calibri" panose="020F0502020204030204" pitchFamily="34" charset="0"/>
              </a:rPr>
              <a:t>Application of RNN</a:t>
            </a:r>
          </a:p>
          <a:p>
            <a:pPr marL="914400" lvl="1" indent="-457200">
              <a:buFont typeface="+mj-lt"/>
              <a:buAutoNum type="arabicPeriod"/>
            </a:pPr>
            <a:r>
              <a:rPr lang="en-US" altLang="zh-TW" sz="2200" b="0" i="0" dirty="0">
                <a:effectLst/>
                <a:latin typeface="Calibri" panose="020F0502020204030204" pitchFamily="34" charset="0"/>
                <a:cs typeface="Calibri" panose="020F0502020204030204" pitchFamily="34" charset="0"/>
              </a:rPr>
              <a:t>NLP </a:t>
            </a:r>
            <a:br>
              <a:rPr lang="en-US" altLang="zh-TW" sz="2200" b="0" i="0" dirty="0">
                <a:effectLst/>
                <a:latin typeface="Calibri" panose="020F0502020204030204" pitchFamily="34" charset="0"/>
                <a:cs typeface="Calibri" panose="020F0502020204030204" pitchFamily="34" charset="0"/>
              </a:rPr>
            </a:br>
            <a:r>
              <a:rPr lang="en-US" altLang="zh-TW" sz="2200" b="0" i="0" dirty="0">
                <a:effectLst/>
                <a:latin typeface="Calibri" panose="020F0502020204030204" pitchFamily="34" charset="0"/>
                <a:cs typeface="Calibri" panose="020F0502020204030204" pitchFamily="34" charset="0"/>
              </a:rPr>
              <a:t>(</a:t>
            </a:r>
            <a:r>
              <a:rPr lang="en-US" altLang="zh-TW" sz="2200" dirty="0">
                <a:latin typeface="Calibri" panose="020F0502020204030204" pitchFamily="34" charset="0"/>
                <a:cs typeface="Calibri" panose="020F0502020204030204" pitchFamily="34" charset="0"/>
              </a:rPr>
              <a:t>N</a:t>
            </a:r>
            <a:r>
              <a:rPr lang="en-US" altLang="zh-TW" sz="2200" b="0" i="0" dirty="0">
                <a:effectLst/>
                <a:latin typeface="Calibri" panose="020F0502020204030204" pitchFamily="34" charset="0"/>
                <a:cs typeface="Calibri" panose="020F0502020204030204" pitchFamily="34" charset="0"/>
              </a:rPr>
              <a:t>atural </a:t>
            </a:r>
            <a:r>
              <a:rPr lang="en-US" altLang="zh-TW" sz="2200" dirty="0">
                <a:latin typeface="Calibri" panose="020F0502020204030204" pitchFamily="34" charset="0"/>
                <a:cs typeface="Calibri" panose="020F0502020204030204" pitchFamily="34" charset="0"/>
              </a:rPr>
              <a:t>L</a:t>
            </a:r>
            <a:r>
              <a:rPr lang="en-US" altLang="zh-TW" sz="2200" b="0" i="0" dirty="0">
                <a:effectLst/>
                <a:latin typeface="Calibri" panose="020F0502020204030204" pitchFamily="34" charset="0"/>
                <a:cs typeface="Calibri" panose="020F0502020204030204" pitchFamily="34" charset="0"/>
              </a:rPr>
              <a:t>anguage </a:t>
            </a:r>
            <a:r>
              <a:rPr lang="en-US" altLang="zh-TW" sz="2200" dirty="0">
                <a:latin typeface="Calibri" panose="020F0502020204030204" pitchFamily="34" charset="0"/>
                <a:cs typeface="Calibri" panose="020F0502020204030204" pitchFamily="34" charset="0"/>
              </a:rPr>
              <a:t>P</a:t>
            </a:r>
            <a:r>
              <a:rPr lang="en-US" altLang="zh-TW" sz="2200" b="0" i="0" dirty="0">
                <a:effectLst/>
                <a:latin typeface="Calibri" panose="020F0502020204030204" pitchFamily="34" charset="0"/>
                <a:cs typeface="Calibri" panose="020F0502020204030204" pitchFamily="34" charset="0"/>
              </a:rPr>
              <a:t>rocessing)</a:t>
            </a:r>
          </a:p>
          <a:p>
            <a:pPr marL="914400" lvl="1" indent="-457200">
              <a:buFont typeface="+mj-lt"/>
              <a:buAutoNum type="arabicPeriod"/>
            </a:pPr>
            <a:r>
              <a:rPr lang="en-US" altLang="zh-TW" sz="2200" dirty="0">
                <a:latin typeface="Calibri" panose="020F0502020204030204" pitchFamily="34" charset="0"/>
                <a:cs typeface="Calibri" panose="020F0502020204030204" pitchFamily="34" charset="0"/>
              </a:rPr>
              <a:t>Chatbot</a:t>
            </a:r>
          </a:p>
          <a:p>
            <a:pPr marL="914400" lvl="1" indent="-457200">
              <a:buFont typeface="+mj-lt"/>
              <a:buAutoNum type="arabicPeriod"/>
            </a:pPr>
            <a:r>
              <a:rPr lang="en-US" altLang="zh-TW" sz="2200" dirty="0">
                <a:latin typeface="Calibri" panose="020F0502020204030204" pitchFamily="34" charset="0"/>
                <a:cs typeface="Calibri" panose="020F0502020204030204" pitchFamily="34" charset="0"/>
              </a:rPr>
              <a:t>Speech Recognition</a:t>
            </a:r>
          </a:p>
          <a:p>
            <a:pPr marL="914400" lvl="1" indent="-457200">
              <a:buFont typeface="+mj-lt"/>
              <a:buAutoNum type="arabicPeriod"/>
            </a:pPr>
            <a:r>
              <a:rPr lang="en-US" altLang="zh-TW" sz="2200" dirty="0">
                <a:latin typeface="Calibri" panose="020F0502020204030204" pitchFamily="34" charset="0"/>
                <a:cs typeface="Calibri" panose="020F0502020204030204" pitchFamily="34" charset="0"/>
              </a:rPr>
              <a:t>Language Translation</a:t>
            </a:r>
          </a:p>
          <a:p>
            <a:pPr marL="914400" lvl="1" indent="-457200">
              <a:buFont typeface="+mj-lt"/>
              <a:buAutoNum type="arabicPeriod"/>
            </a:pPr>
            <a:r>
              <a:rPr lang="en-US" altLang="zh-TW" sz="2200" dirty="0">
                <a:latin typeface="Calibri" panose="020F0502020204030204" pitchFamily="34" charset="0"/>
                <a:cs typeface="Calibri" panose="020F0502020204030204" pitchFamily="34" charset="0"/>
              </a:rPr>
              <a:t>Image Captioning</a:t>
            </a:r>
          </a:p>
          <a:p>
            <a:pPr marL="914400" lvl="1" indent="-457200">
              <a:buFont typeface="+mj-lt"/>
              <a:buAutoNum type="arabicPeriod"/>
            </a:pPr>
            <a:endParaRPr lang="zh-TW" altLang="en-US" sz="2200" dirty="0">
              <a:latin typeface="Calibri" panose="020F0502020204030204" pitchFamily="34" charset="0"/>
              <a:cs typeface="Calibri" panose="020F0502020204030204" pitchFamily="34" charset="0"/>
            </a:endParaRPr>
          </a:p>
        </p:txBody>
      </p:sp>
      <p:pic>
        <p:nvPicPr>
          <p:cNvPr id="10242" name="Picture 2">
            <a:extLst>
              <a:ext uri="{FF2B5EF4-FFF2-40B4-BE49-F238E27FC236}">
                <a16:creationId xmlns:a16="http://schemas.microsoft.com/office/drawing/2014/main" id="{6415ECCA-A2D4-12DE-F8C6-24BAAB8FE4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03"/>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投影片編號版面配置區 3">
            <a:extLst>
              <a:ext uri="{FF2B5EF4-FFF2-40B4-BE49-F238E27FC236}">
                <a16:creationId xmlns:a16="http://schemas.microsoft.com/office/drawing/2014/main" id="{F1A850AC-280C-8D4C-ECC4-05B67F583610}"/>
              </a:ext>
            </a:extLst>
          </p:cNvPr>
          <p:cNvSpPr>
            <a:spLocks noGrp="1"/>
          </p:cNvSpPr>
          <p:nvPr>
            <p:ph type="sldNum" sz="quarter" idx="12"/>
          </p:nvPr>
        </p:nvSpPr>
        <p:spPr/>
        <p:txBody>
          <a:bodyPr/>
          <a:lstStyle/>
          <a:p>
            <a:fld id="{11941E4F-9D75-46F6-80F1-FBA169357D88}" type="slidenum">
              <a:rPr lang="zh-TW" altLang="en-US" smtClean="0"/>
              <a:t>13</a:t>
            </a:fld>
            <a:endParaRPr lang="zh-TW" altLang="en-US"/>
          </a:p>
        </p:txBody>
      </p:sp>
    </p:spTree>
    <p:extLst>
      <p:ext uri="{BB962C8B-B14F-4D97-AF65-F5344CB8AC3E}">
        <p14:creationId xmlns:p14="http://schemas.microsoft.com/office/powerpoint/2010/main" val="4130885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305" name="Rectangle 12294">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06" name="Rectangle 12296">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07" name="Rectangle 12298">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08" name="Rectangle 12300">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標題 3">
            <a:extLst>
              <a:ext uri="{FF2B5EF4-FFF2-40B4-BE49-F238E27FC236}">
                <a16:creationId xmlns:a16="http://schemas.microsoft.com/office/drawing/2014/main" id="{13BC3A3D-0BFE-87B1-AF96-E131477EBCDB}"/>
              </a:ext>
            </a:extLst>
          </p:cNvPr>
          <p:cNvSpPr>
            <a:spLocks noGrp="1"/>
          </p:cNvSpPr>
          <p:nvPr>
            <p:ph type="title"/>
          </p:nvPr>
        </p:nvSpPr>
        <p:spPr>
          <a:xfrm>
            <a:off x="699714" y="5490971"/>
            <a:ext cx="6962072" cy="1159200"/>
          </a:xfrm>
        </p:spPr>
        <p:txBody>
          <a:bodyPr vert="horz" lIns="91440" tIns="45720" rIns="91440" bIns="45720" rtlCol="0" anchor="ctr">
            <a:normAutofit fontScale="90000"/>
          </a:bodyPr>
          <a:lstStyle/>
          <a:p>
            <a:r>
              <a:rPr lang="en-US" altLang="zh-TW" sz="4000" kern="1200" dirty="0">
                <a:solidFill>
                  <a:srgbClr val="FFFFFF"/>
                </a:solidFill>
                <a:latin typeface="Calibri" panose="020F0502020204030204" pitchFamily="34" charset="0"/>
                <a:cs typeface="Calibri" panose="020F0502020204030204" pitchFamily="34" charset="0"/>
              </a:rPr>
              <a:t>LSTM (Long Short-Term Memory )</a:t>
            </a:r>
          </a:p>
        </p:txBody>
      </p:sp>
      <p:sp>
        <p:nvSpPr>
          <p:cNvPr id="5" name="文字版面配置區 4">
            <a:extLst>
              <a:ext uri="{FF2B5EF4-FFF2-40B4-BE49-F238E27FC236}">
                <a16:creationId xmlns:a16="http://schemas.microsoft.com/office/drawing/2014/main" id="{F04634A2-DA04-B91F-7AC3-4AA2AA76A5D0}"/>
              </a:ext>
            </a:extLst>
          </p:cNvPr>
          <p:cNvSpPr>
            <a:spLocks noGrp="1"/>
          </p:cNvSpPr>
          <p:nvPr>
            <p:ph type="body" idx="1"/>
          </p:nvPr>
        </p:nvSpPr>
        <p:spPr>
          <a:xfrm>
            <a:off x="8456522" y="5633765"/>
            <a:ext cx="3408555" cy="873612"/>
          </a:xfrm>
        </p:spPr>
        <p:txBody>
          <a:bodyPr vert="horz" lIns="91440" tIns="45720" rIns="91440" bIns="45720" rtlCol="0" anchor="ctr">
            <a:normAutofit/>
          </a:bodyPr>
          <a:lstStyle/>
          <a:p>
            <a:pPr marL="228600" indent="-228600">
              <a:buFont typeface="Wingdings" panose="05000000000000000000" pitchFamily="2" charset="2"/>
              <a:buAutoNum type="circleNumWdWhitePlain"/>
            </a:pPr>
            <a:r>
              <a:rPr lang="en-US" altLang="zh-TW" sz="1100" kern="1200" dirty="0">
                <a:solidFill>
                  <a:srgbClr val="FFFFFF"/>
                </a:solidFill>
                <a:latin typeface="Calibri" panose="020F0502020204030204" pitchFamily="34" charset="0"/>
                <a:cs typeface="Calibri" panose="020F0502020204030204" pitchFamily="34" charset="0"/>
              </a:rPr>
              <a:t>Why do we need LSTM?</a:t>
            </a:r>
          </a:p>
          <a:p>
            <a:pPr marL="228600" indent="-228600">
              <a:buFont typeface="Wingdings" panose="05000000000000000000" pitchFamily="2" charset="2"/>
              <a:buAutoNum type="circleNumWdWhitePlain"/>
            </a:pPr>
            <a:r>
              <a:rPr lang="en-US" altLang="zh-TW" sz="1100" kern="1200" dirty="0">
                <a:solidFill>
                  <a:srgbClr val="FFFFFF"/>
                </a:solidFill>
                <a:latin typeface="Calibri" panose="020F0502020204030204" pitchFamily="34" charset="0"/>
                <a:cs typeface="Calibri" panose="020F0502020204030204" pitchFamily="34" charset="0"/>
              </a:rPr>
              <a:t>What the function of LSTM?</a:t>
            </a:r>
          </a:p>
          <a:p>
            <a:pPr marL="228600" indent="-228600">
              <a:buFont typeface="Wingdings" panose="05000000000000000000" pitchFamily="2" charset="2"/>
              <a:buAutoNum type="circleNumWdWhitePlain"/>
            </a:pPr>
            <a:r>
              <a:rPr lang="en-US" altLang="zh-TW" sz="1100" kern="1200" dirty="0">
                <a:solidFill>
                  <a:srgbClr val="FFFFFF"/>
                </a:solidFill>
                <a:latin typeface="Calibri" panose="020F0502020204030204" pitchFamily="34" charset="0"/>
                <a:cs typeface="Calibri" panose="020F0502020204030204" pitchFamily="34" charset="0"/>
              </a:rPr>
              <a:t>The limitation of LSTM?</a:t>
            </a:r>
          </a:p>
        </p:txBody>
      </p:sp>
      <p:pic>
        <p:nvPicPr>
          <p:cNvPr id="12290" name="Picture 2" descr="Long Short-Term Memory (LSTM), Clearly Explained - YouTube">
            <a:extLst>
              <a:ext uri="{FF2B5EF4-FFF2-40B4-BE49-F238E27FC236}">
                <a16:creationId xmlns:a16="http://schemas.microsoft.com/office/drawing/2014/main" id="{625BAA79-7097-1B50-1DFD-CF866E717D9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125319" y="390832"/>
            <a:ext cx="8033980" cy="4519114"/>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D5086716-2EB2-D3AC-2518-4BBE21478234}"/>
              </a:ext>
            </a:extLst>
          </p:cNvPr>
          <p:cNvSpPr>
            <a:spLocks noGrp="1"/>
          </p:cNvSpPr>
          <p:nvPr>
            <p:ph type="sldNum" sz="quarter" idx="12"/>
          </p:nvPr>
        </p:nvSpPr>
        <p:spPr/>
        <p:txBody>
          <a:bodyPr/>
          <a:lstStyle/>
          <a:p>
            <a:fld id="{11941E4F-9D75-46F6-80F1-FBA169357D88}" type="slidenum">
              <a:rPr lang="zh-TW" altLang="en-US" smtClean="0"/>
              <a:t>14</a:t>
            </a:fld>
            <a:endParaRPr lang="zh-TW" altLang="en-US"/>
          </a:p>
        </p:txBody>
      </p:sp>
    </p:spTree>
    <p:extLst>
      <p:ext uri="{BB962C8B-B14F-4D97-AF65-F5344CB8AC3E}">
        <p14:creationId xmlns:p14="http://schemas.microsoft.com/office/powerpoint/2010/main" val="3446638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E1A72258-070E-F0BC-40AA-B3CCE4E54DD6}"/>
              </a:ext>
            </a:extLst>
          </p:cNvPr>
          <p:cNvSpPr>
            <a:spLocks noGrp="1"/>
          </p:cNvSpPr>
          <p:nvPr>
            <p:ph type="title"/>
          </p:nvPr>
        </p:nvSpPr>
        <p:spPr>
          <a:xfrm>
            <a:off x="630936" y="640823"/>
            <a:ext cx="3419856" cy="5583148"/>
          </a:xfrm>
        </p:spPr>
        <p:txBody>
          <a:bodyPr anchor="ctr">
            <a:normAutofit/>
          </a:bodyPr>
          <a:lstStyle/>
          <a:p>
            <a:r>
              <a:rPr lang="en-US" altLang="zh-TW" sz="5400" dirty="0">
                <a:latin typeface="Calibri" panose="020F0502020204030204" pitchFamily="34" charset="0"/>
                <a:cs typeface="Calibri" panose="020F0502020204030204" pitchFamily="34" charset="0"/>
              </a:rPr>
              <a:t>LSTM (Long Short-Term Memory)</a:t>
            </a:r>
            <a:endParaRPr lang="zh-TW" altLang="en-US" sz="5400" dirty="0">
              <a:latin typeface="Calibri" panose="020F0502020204030204" pitchFamily="34" charset="0"/>
              <a:cs typeface="Calibri" panose="020F0502020204030204" pitchFamily="34" charset="0"/>
            </a:endParaRPr>
          </a:p>
        </p:txBody>
      </p:sp>
      <p:sp>
        <p:nvSpPr>
          <p:cNvPr id="12"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內容版面配置區 2">
            <a:extLst>
              <a:ext uri="{FF2B5EF4-FFF2-40B4-BE49-F238E27FC236}">
                <a16:creationId xmlns:a16="http://schemas.microsoft.com/office/drawing/2014/main" id="{1816725F-0A2B-2BA8-8633-DF930AF87F7B}"/>
              </a:ext>
            </a:extLst>
          </p:cNvPr>
          <p:cNvSpPr>
            <a:spLocks noGrp="1"/>
          </p:cNvSpPr>
          <p:nvPr>
            <p:ph idx="1"/>
          </p:nvPr>
        </p:nvSpPr>
        <p:spPr>
          <a:xfrm>
            <a:off x="4322064" y="3690758"/>
            <a:ext cx="7869936" cy="3161380"/>
          </a:xfrm>
        </p:spPr>
        <p:txBody>
          <a:bodyPr anchor="t">
            <a:normAutofit fontScale="92500"/>
          </a:bodyPr>
          <a:lstStyle/>
          <a:p>
            <a:r>
              <a:rPr lang="en-US" altLang="zh-TW" sz="2400" dirty="0">
                <a:latin typeface="Calibri" panose="020F0502020204030204" pitchFamily="34" charset="0"/>
                <a:cs typeface="Calibri" panose="020F0502020204030204" pitchFamily="34" charset="0"/>
              </a:rPr>
              <a:t>LSTM :</a:t>
            </a:r>
          </a:p>
          <a:p>
            <a:pPr lvl="1"/>
            <a:r>
              <a:rPr lang="en-US" altLang="zh-TW" dirty="0">
                <a:latin typeface="Calibri" panose="020F0502020204030204" pitchFamily="34" charset="0"/>
                <a:cs typeface="Calibri" panose="020F0502020204030204" pitchFamily="34" charset="0"/>
                <a:hlinkClick r:id="rId3"/>
              </a:rPr>
              <a:t>Introduced </a:t>
            </a:r>
            <a:r>
              <a:rPr lang="en-US" altLang="zh-TW" i="1" dirty="0">
                <a:latin typeface="Calibri" panose="020F0502020204030204" pitchFamily="34" charset="0"/>
                <a:cs typeface="Calibri" panose="020F0502020204030204" pitchFamily="34" charset="0"/>
                <a:hlinkClick r:id="rId3"/>
              </a:rPr>
              <a:t>by </a:t>
            </a:r>
            <a:r>
              <a:rPr lang="en-US" altLang="zh-TW" i="1" dirty="0" err="1">
                <a:latin typeface="Calibri" panose="020F0502020204030204" pitchFamily="34" charset="0"/>
                <a:cs typeface="Calibri" panose="020F0502020204030204" pitchFamily="34" charset="0"/>
                <a:hlinkClick r:id="rId3"/>
              </a:rPr>
              <a:t>Hochreiter</a:t>
            </a:r>
            <a:r>
              <a:rPr lang="en-US" altLang="zh-TW" i="1" dirty="0">
                <a:latin typeface="Calibri" panose="020F0502020204030204" pitchFamily="34" charset="0"/>
                <a:cs typeface="Calibri" panose="020F0502020204030204" pitchFamily="34" charset="0"/>
                <a:hlinkClick r:id="rId3"/>
              </a:rPr>
              <a:t> &amp; </a:t>
            </a:r>
            <a:r>
              <a:rPr lang="en-US" altLang="zh-TW" i="1" dirty="0" err="1">
                <a:latin typeface="Calibri" panose="020F0502020204030204" pitchFamily="34" charset="0"/>
                <a:cs typeface="Calibri" panose="020F0502020204030204" pitchFamily="34" charset="0"/>
                <a:hlinkClick r:id="rId3"/>
              </a:rPr>
              <a:t>Schmidhuber</a:t>
            </a:r>
            <a:r>
              <a:rPr lang="en-US" altLang="zh-TW" i="1" dirty="0">
                <a:latin typeface="Calibri" panose="020F0502020204030204" pitchFamily="34" charset="0"/>
                <a:cs typeface="Calibri" panose="020F0502020204030204" pitchFamily="34" charset="0"/>
                <a:hlinkClick r:id="rId3"/>
              </a:rPr>
              <a:t> </a:t>
            </a:r>
            <a:r>
              <a:rPr lang="en-US" altLang="zh-TW" dirty="0">
                <a:latin typeface="Calibri" panose="020F0502020204030204" pitchFamily="34" charset="0"/>
                <a:cs typeface="Calibri" panose="020F0502020204030204" pitchFamily="34" charset="0"/>
                <a:hlinkClick r:id="rId3"/>
              </a:rPr>
              <a:t>in 1997. </a:t>
            </a:r>
          </a:p>
          <a:p>
            <a:pPr lvl="1"/>
            <a:r>
              <a:rPr lang="en-US" altLang="zh-TW" dirty="0">
                <a:latin typeface="Calibri" panose="020F0502020204030204" pitchFamily="34" charset="0"/>
                <a:cs typeface="Calibri" panose="020F0502020204030204" pitchFamily="34" charset="0"/>
              </a:rPr>
              <a:t>Explicitly designed to avoid long-term dependency problem.</a:t>
            </a:r>
          </a:p>
          <a:p>
            <a:pPr lvl="1"/>
            <a:r>
              <a:rPr lang="en-US" altLang="zh-TW" dirty="0">
                <a:latin typeface="Calibri" panose="020F0502020204030204" pitchFamily="34" charset="0"/>
                <a:cs typeface="Calibri" panose="020F0502020204030204" pitchFamily="34" charset="0"/>
              </a:rPr>
              <a:t>Instead of having a single neural network layer, there are four, interacting in a very special way.</a:t>
            </a:r>
          </a:p>
          <a:p>
            <a:pPr lvl="1"/>
            <a:r>
              <a:rPr lang="en-US" altLang="zh-TW" dirty="0">
                <a:latin typeface="Calibri" panose="020F0502020204030204" pitchFamily="34" charset="0"/>
                <a:cs typeface="Calibri" panose="020F0502020204030204" pitchFamily="34" charset="0"/>
              </a:rPr>
              <a:t>Furthermore, add multiple gates (input gate, forget gate, and output gate), regulating the flow of information. </a:t>
            </a:r>
          </a:p>
          <a:p>
            <a:pPr lvl="1"/>
            <a:r>
              <a:rPr lang="en-US" altLang="zh-TW" dirty="0">
                <a:latin typeface="Calibri" panose="020F0502020204030204" pitchFamily="34" charset="0"/>
                <a:cs typeface="Calibri" panose="020F0502020204030204" pitchFamily="34" charset="0"/>
              </a:rPr>
              <a:t>(Result) Work tremendously well on a large variety of problems, and now widely used.</a:t>
            </a:r>
          </a:p>
        </p:txBody>
      </p:sp>
      <p:pic>
        <p:nvPicPr>
          <p:cNvPr id="7" name="圖片 6">
            <a:extLst>
              <a:ext uri="{FF2B5EF4-FFF2-40B4-BE49-F238E27FC236}">
                <a16:creationId xmlns:a16="http://schemas.microsoft.com/office/drawing/2014/main" id="{62AB1E8B-2D79-FB6E-769F-B0EFBE69299B}"/>
              </a:ext>
            </a:extLst>
          </p:cNvPr>
          <p:cNvPicPr>
            <a:picLocks noChangeAspect="1"/>
          </p:cNvPicPr>
          <p:nvPr/>
        </p:nvPicPr>
        <p:blipFill>
          <a:blip r:embed="rId4"/>
          <a:stretch>
            <a:fillRect/>
          </a:stretch>
        </p:blipFill>
        <p:spPr>
          <a:xfrm>
            <a:off x="4654295" y="267620"/>
            <a:ext cx="5789943" cy="3161380"/>
          </a:xfrm>
          <a:prstGeom prst="rect">
            <a:avLst/>
          </a:prstGeom>
        </p:spPr>
      </p:pic>
      <p:sp>
        <p:nvSpPr>
          <p:cNvPr id="4" name="投影片編號版面配置區 3">
            <a:extLst>
              <a:ext uri="{FF2B5EF4-FFF2-40B4-BE49-F238E27FC236}">
                <a16:creationId xmlns:a16="http://schemas.microsoft.com/office/drawing/2014/main" id="{C429FDCA-4B9D-2235-A895-4091773C4FEC}"/>
              </a:ext>
            </a:extLst>
          </p:cNvPr>
          <p:cNvSpPr>
            <a:spLocks noGrp="1"/>
          </p:cNvSpPr>
          <p:nvPr>
            <p:ph type="sldNum" sz="quarter" idx="12"/>
          </p:nvPr>
        </p:nvSpPr>
        <p:spPr/>
        <p:txBody>
          <a:bodyPr/>
          <a:lstStyle/>
          <a:p>
            <a:fld id="{11941E4F-9D75-46F6-80F1-FBA169357D88}" type="slidenum">
              <a:rPr lang="zh-TW" altLang="en-US" smtClean="0"/>
              <a:t>15</a:t>
            </a:fld>
            <a:endParaRPr lang="zh-TW" altLang="en-US"/>
          </a:p>
        </p:txBody>
      </p:sp>
    </p:spTree>
    <p:extLst>
      <p:ext uri="{BB962C8B-B14F-4D97-AF65-F5344CB8AC3E}">
        <p14:creationId xmlns:p14="http://schemas.microsoft.com/office/powerpoint/2010/main" val="755364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A72258-070E-F0BC-40AA-B3CCE4E54DD6}"/>
              </a:ext>
            </a:extLst>
          </p:cNvPr>
          <p:cNvSpPr>
            <a:spLocks noGrp="1"/>
          </p:cNvSpPr>
          <p:nvPr>
            <p:ph type="title"/>
          </p:nvPr>
        </p:nvSpPr>
        <p:spPr>
          <a:xfrm>
            <a:off x="838200" y="136525"/>
            <a:ext cx="10515600" cy="1325563"/>
          </a:xfrm>
        </p:spPr>
        <p:txBody>
          <a:bodyPr/>
          <a:lstStyle/>
          <a:p>
            <a:r>
              <a:rPr lang="en-US" altLang="zh-TW" sz="4400" dirty="0">
                <a:latin typeface="Calibri" panose="020F0502020204030204" pitchFamily="34" charset="0"/>
                <a:cs typeface="Calibri" panose="020F0502020204030204" pitchFamily="34" charset="0"/>
              </a:rPr>
              <a:t>LSTM (Long Short-Term Memory)</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1816725F-0A2B-2BA8-8633-DF930AF87F7B}"/>
              </a:ext>
            </a:extLst>
          </p:cNvPr>
          <p:cNvSpPr>
            <a:spLocks noGrp="1"/>
          </p:cNvSpPr>
          <p:nvPr>
            <p:ph idx="1"/>
          </p:nvPr>
        </p:nvSpPr>
        <p:spPr>
          <a:xfrm>
            <a:off x="838199" y="1253329"/>
            <a:ext cx="11190310" cy="683273"/>
          </a:xfrm>
        </p:spPr>
        <p:txBody>
          <a:bodyPr>
            <a:normAutofit/>
          </a:bodyPr>
          <a:lstStyle/>
          <a:p>
            <a:pPr marL="0" indent="0">
              <a:buNone/>
            </a:pPr>
            <a:r>
              <a:rPr lang="en-US" altLang="zh-TW" sz="2600" dirty="0">
                <a:latin typeface="Calibri" panose="020F0502020204030204" pitchFamily="34" charset="0"/>
                <a:cs typeface="Calibri" panose="020F0502020204030204" pitchFamily="34" charset="0"/>
              </a:rPr>
              <a:t>Given this customer review to read, would you remember it word by word?</a:t>
            </a:r>
            <a:endParaRPr lang="zh-TW" altLang="en-US" sz="2600" dirty="0">
              <a:latin typeface="Calibri" panose="020F0502020204030204" pitchFamily="34" charset="0"/>
              <a:cs typeface="Calibri" panose="020F0502020204030204" pitchFamily="34" charset="0"/>
            </a:endParaRPr>
          </a:p>
        </p:txBody>
      </p:sp>
      <p:sp>
        <p:nvSpPr>
          <p:cNvPr id="6" name="投影片編號版面配置區 5">
            <a:extLst>
              <a:ext uri="{FF2B5EF4-FFF2-40B4-BE49-F238E27FC236}">
                <a16:creationId xmlns:a16="http://schemas.microsoft.com/office/drawing/2014/main" id="{075E33F1-F917-E7DF-678B-C1141051F30F}"/>
              </a:ext>
            </a:extLst>
          </p:cNvPr>
          <p:cNvSpPr>
            <a:spLocks noGrp="1"/>
          </p:cNvSpPr>
          <p:nvPr>
            <p:ph type="sldNum" sz="quarter" idx="12"/>
          </p:nvPr>
        </p:nvSpPr>
        <p:spPr/>
        <p:txBody>
          <a:bodyPr/>
          <a:lstStyle/>
          <a:p>
            <a:fld id="{11941E4F-9D75-46F6-80F1-FBA169357D88}" type="slidenum">
              <a:rPr lang="zh-TW" altLang="en-US" smtClean="0">
                <a:latin typeface="Calibri" panose="020F0502020204030204" pitchFamily="34" charset="0"/>
                <a:cs typeface="Calibri" panose="020F0502020204030204" pitchFamily="34" charset="0"/>
              </a:rPr>
              <a:t>16</a:t>
            </a:fld>
            <a:endParaRPr lang="zh-TW" altLang="en-US">
              <a:latin typeface="Calibri" panose="020F0502020204030204" pitchFamily="34" charset="0"/>
              <a:cs typeface="Calibri" panose="020F0502020204030204" pitchFamily="34" charset="0"/>
            </a:endParaRPr>
          </a:p>
        </p:txBody>
      </p:sp>
      <p:sp>
        <p:nvSpPr>
          <p:cNvPr id="7" name="內容版面配置區 2">
            <a:extLst>
              <a:ext uri="{FF2B5EF4-FFF2-40B4-BE49-F238E27FC236}">
                <a16:creationId xmlns:a16="http://schemas.microsoft.com/office/drawing/2014/main" id="{5D934DCD-23D4-4D61-9DF5-C1B83166BA25}"/>
              </a:ext>
            </a:extLst>
          </p:cNvPr>
          <p:cNvSpPr txBox="1">
            <a:spLocks/>
          </p:cNvSpPr>
          <p:nvPr/>
        </p:nvSpPr>
        <p:spPr>
          <a:xfrm>
            <a:off x="838198" y="4711062"/>
            <a:ext cx="11353802" cy="202253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2600" dirty="0">
                <a:latin typeface="Calibri" panose="020F0502020204030204" pitchFamily="34" charset="0"/>
                <a:cs typeface="Calibri" panose="020F0502020204030204" pitchFamily="34" charset="0"/>
              </a:rPr>
              <a:t>Certainly Not. your brain only remember important keywords subconsciously.</a:t>
            </a:r>
          </a:p>
          <a:p>
            <a:r>
              <a:rPr lang="en-US" altLang="zh-TW" dirty="0"/>
              <a:t>You pick up words like “amazing” and “will definitely buy again”.</a:t>
            </a:r>
          </a:p>
          <a:p>
            <a:r>
              <a:rPr lang="en-US" altLang="zh-TW" sz="2600" dirty="0">
                <a:latin typeface="Calibri" panose="020F0502020204030204" pitchFamily="34" charset="0"/>
                <a:cs typeface="Calibri" panose="020F0502020204030204" pitchFamily="34" charset="0"/>
              </a:rPr>
              <a:t>You don't care much for words like “this”, “gave”, “all”, “should”, etc..</a:t>
            </a:r>
          </a:p>
          <a:p>
            <a:r>
              <a:rPr lang="en-US" altLang="zh-TW" sz="2600" dirty="0">
                <a:latin typeface="Calibri" panose="020F0502020204030204" pitchFamily="34" charset="0"/>
                <a:cs typeface="Calibri" panose="020F0502020204030204" pitchFamily="34" charset="0"/>
              </a:rPr>
              <a:t>That’s essentially what LSTM does:  </a:t>
            </a:r>
            <a:r>
              <a:rPr lang="en-US" altLang="zh-TW" sz="2600" b="1" dirty="0">
                <a:highlight>
                  <a:srgbClr val="FFFF00"/>
                </a:highlight>
                <a:latin typeface="Calibri" panose="020F0502020204030204" pitchFamily="34" charset="0"/>
                <a:cs typeface="Calibri" panose="020F0502020204030204" pitchFamily="34" charset="0"/>
              </a:rPr>
              <a:t>keep only relevant information to make predictions</a:t>
            </a:r>
            <a:r>
              <a:rPr lang="en-US" altLang="zh-TW" sz="2600" dirty="0">
                <a:latin typeface="Calibri" panose="020F0502020204030204" pitchFamily="34" charset="0"/>
                <a:cs typeface="Calibri" panose="020F0502020204030204" pitchFamily="34" charset="0"/>
              </a:rPr>
              <a:t>.</a:t>
            </a:r>
          </a:p>
        </p:txBody>
      </p:sp>
      <p:pic>
        <p:nvPicPr>
          <p:cNvPr id="10" name="圖片 9">
            <a:extLst>
              <a:ext uri="{FF2B5EF4-FFF2-40B4-BE49-F238E27FC236}">
                <a16:creationId xmlns:a16="http://schemas.microsoft.com/office/drawing/2014/main" id="{A6B4C22C-ADF0-82FA-98BE-09142ADEF3CB}"/>
              </a:ext>
            </a:extLst>
          </p:cNvPr>
          <p:cNvPicPr>
            <a:picLocks noChangeAspect="1"/>
          </p:cNvPicPr>
          <p:nvPr/>
        </p:nvPicPr>
        <p:blipFill>
          <a:blip r:embed="rId2"/>
          <a:stretch>
            <a:fillRect/>
          </a:stretch>
        </p:blipFill>
        <p:spPr>
          <a:xfrm>
            <a:off x="8243594" y="1755423"/>
            <a:ext cx="3784915" cy="2816493"/>
          </a:xfrm>
          <a:prstGeom prst="rect">
            <a:avLst/>
          </a:prstGeom>
        </p:spPr>
      </p:pic>
      <p:pic>
        <p:nvPicPr>
          <p:cNvPr id="12" name="圖片 11">
            <a:extLst>
              <a:ext uri="{FF2B5EF4-FFF2-40B4-BE49-F238E27FC236}">
                <a16:creationId xmlns:a16="http://schemas.microsoft.com/office/drawing/2014/main" id="{9977C0A8-172E-485D-F731-2473776122C5}"/>
              </a:ext>
            </a:extLst>
          </p:cNvPr>
          <p:cNvPicPr>
            <a:picLocks noChangeAspect="1"/>
          </p:cNvPicPr>
          <p:nvPr/>
        </p:nvPicPr>
        <p:blipFill>
          <a:blip r:embed="rId3"/>
          <a:stretch>
            <a:fillRect/>
          </a:stretch>
        </p:blipFill>
        <p:spPr>
          <a:xfrm>
            <a:off x="838198" y="1750663"/>
            <a:ext cx="6168720" cy="2796228"/>
          </a:xfrm>
          <a:prstGeom prst="rect">
            <a:avLst/>
          </a:prstGeom>
        </p:spPr>
      </p:pic>
      <p:sp>
        <p:nvSpPr>
          <p:cNvPr id="13" name="箭號: 向右 12">
            <a:extLst>
              <a:ext uri="{FF2B5EF4-FFF2-40B4-BE49-F238E27FC236}">
                <a16:creationId xmlns:a16="http://schemas.microsoft.com/office/drawing/2014/main" id="{FEA243AF-408C-1CD2-7D6D-16CB9CEA60B5}"/>
              </a:ext>
            </a:extLst>
          </p:cNvPr>
          <p:cNvSpPr/>
          <p:nvPr/>
        </p:nvSpPr>
        <p:spPr>
          <a:xfrm>
            <a:off x="7105009" y="3087016"/>
            <a:ext cx="1073186" cy="683273"/>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09900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A72258-070E-F0BC-40AA-B3CCE4E54DD6}"/>
              </a:ext>
            </a:extLst>
          </p:cNvPr>
          <p:cNvSpPr>
            <a:spLocks noGrp="1"/>
          </p:cNvSpPr>
          <p:nvPr>
            <p:ph type="title"/>
          </p:nvPr>
        </p:nvSpPr>
        <p:spPr>
          <a:xfrm>
            <a:off x="153864" y="194395"/>
            <a:ext cx="10515600" cy="1325563"/>
          </a:xfrm>
        </p:spPr>
        <p:txBody>
          <a:bodyPr/>
          <a:lstStyle/>
          <a:p>
            <a:r>
              <a:rPr lang="en-US" altLang="zh-TW" sz="4400" dirty="0">
                <a:latin typeface="Calibri" panose="020F0502020204030204" pitchFamily="34" charset="0"/>
                <a:cs typeface="Calibri" panose="020F0502020204030204" pitchFamily="34" charset="0"/>
              </a:rPr>
              <a:t>LSTM (Long Short-Term Memory)</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1816725F-0A2B-2BA8-8633-DF930AF87F7B}"/>
              </a:ext>
            </a:extLst>
          </p:cNvPr>
          <p:cNvSpPr>
            <a:spLocks noGrp="1"/>
          </p:cNvSpPr>
          <p:nvPr>
            <p:ph idx="1"/>
          </p:nvPr>
        </p:nvSpPr>
        <p:spPr>
          <a:xfrm>
            <a:off x="153864" y="1519958"/>
            <a:ext cx="6839678" cy="5309981"/>
          </a:xfrm>
        </p:spPr>
        <p:txBody>
          <a:bodyPr>
            <a:normAutofit fontScale="92500" lnSpcReduction="10000"/>
          </a:bodyPr>
          <a:lstStyle/>
          <a:p>
            <a:r>
              <a:rPr lang="en-US" altLang="zh-TW" sz="3200" dirty="0">
                <a:latin typeface="Calibri" panose="020F0502020204030204" pitchFamily="34" charset="0"/>
                <a:cs typeface="Calibri" panose="020F0502020204030204" pitchFamily="34" charset="0"/>
              </a:rPr>
              <a:t>Three important gates in LSTM Model:</a:t>
            </a:r>
          </a:p>
          <a:p>
            <a:pPr lvl="1"/>
            <a:r>
              <a:rPr lang="en-US" altLang="zh-TW" sz="2800" dirty="0">
                <a:latin typeface="Calibri" panose="020F0502020204030204" pitchFamily="34" charset="0"/>
                <a:cs typeface="Calibri" panose="020F0502020204030204" pitchFamily="34" charset="0"/>
              </a:rPr>
              <a:t>Function:</a:t>
            </a:r>
          </a:p>
          <a:p>
            <a:pPr marL="457200" lvl="1" indent="0">
              <a:buNone/>
            </a:pPr>
            <a:r>
              <a:rPr lang="en-US" altLang="zh-TW" sz="2800" dirty="0">
                <a:latin typeface="Calibri" panose="020F0502020204030204" pitchFamily="34" charset="0"/>
                <a:cs typeface="Calibri" panose="020F0502020204030204" pitchFamily="34" charset="0"/>
              </a:rPr>
              <a:t>keep only relevant info to make predictions, and forget non-relevant data, solving the problem of RNN short-term memory.</a:t>
            </a:r>
          </a:p>
          <a:p>
            <a:pPr marL="914400" lvl="1" indent="-457200">
              <a:buFont typeface="+mj-lt"/>
              <a:buAutoNum type="arabicPeriod"/>
            </a:pPr>
            <a:r>
              <a:rPr lang="en-US" altLang="zh-TW" sz="2800" dirty="0">
                <a:latin typeface="Calibri" panose="020F0502020204030204" pitchFamily="34" charset="0"/>
                <a:cs typeface="Calibri" panose="020F0502020204030204" pitchFamily="34" charset="0"/>
              </a:rPr>
              <a:t>Input Gate: </a:t>
            </a:r>
            <a:br>
              <a:rPr lang="en-US" altLang="zh-TW" sz="2800" i="1" dirty="0">
                <a:latin typeface="Calibri" panose="020F0502020204030204" pitchFamily="34" charset="0"/>
                <a:cs typeface="Calibri" panose="020F0502020204030204" pitchFamily="34" charset="0"/>
              </a:rPr>
            </a:br>
            <a:r>
              <a:rPr lang="en-US" altLang="zh-TW" i="1" dirty="0">
                <a:latin typeface="Calibri" panose="020F0502020204030204" pitchFamily="34" charset="0"/>
                <a:cs typeface="Calibri" panose="020F0502020204030204" pitchFamily="34" charset="0"/>
              </a:rPr>
              <a:t>Control when to let new input in or ignore, how much input information to pass into the cell state.</a:t>
            </a:r>
            <a:endParaRPr lang="en-US" altLang="zh-TW" dirty="0">
              <a:latin typeface="Calibri" panose="020F0502020204030204" pitchFamily="34" charset="0"/>
              <a:cs typeface="Calibri" panose="020F0502020204030204" pitchFamily="34" charset="0"/>
            </a:endParaRPr>
          </a:p>
          <a:p>
            <a:pPr marL="914400" lvl="1" indent="-457200">
              <a:buFont typeface="+mj-lt"/>
              <a:buAutoNum type="arabicPeriod"/>
            </a:pPr>
            <a:r>
              <a:rPr lang="en-US" altLang="zh-TW" sz="2800" dirty="0">
                <a:latin typeface="Calibri" panose="020F0502020204030204" pitchFamily="34" charset="0"/>
                <a:cs typeface="Calibri" panose="020F0502020204030204" pitchFamily="34" charset="0"/>
              </a:rPr>
              <a:t>Output Gate: </a:t>
            </a:r>
            <a:br>
              <a:rPr lang="en-US" altLang="zh-TW" sz="2800" dirty="0">
                <a:latin typeface="Calibri" panose="020F0502020204030204" pitchFamily="34" charset="0"/>
                <a:cs typeface="Calibri" panose="020F0502020204030204" pitchFamily="34" charset="0"/>
              </a:rPr>
            </a:br>
            <a:r>
              <a:rPr lang="en-US" altLang="zh-TW" i="1" dirty="0">
                <a:latin typeface="Calibri" panose="020F0502020204030204" pitchFamily="34" charset="0"/>
                <a:cs typeface="Calibri" panose="020F0502020204030204" pitchFamily="34" charset="0"/>
              </a:rPr>
              <a:t>Let the information impact the output at the current time step or not. Control how much information to pass to the next stage.</a:t>
            </a:r>
          </a:p>
          <a:p>
            <a:pPr marL="914400" lvl="1" indent="-457200">
              <a:buFont typeface="+mj-lt"/>
              <a:buAutoNum type="arabicPeriod"/>
            </a:pPr>
            <a:r>
              <a:rPr lang="en-US" altLang="zh-TW" sz="2800" dirty="0">
                <a:latin typeface="Calibri" panose="020F0502020204030204" pitchFamily="34" charset="0"/>
                <a:cs typeface="Calibri" panose="020F0502020204030204" pitchFamily="34" charset="0"/>
              </a:rPr>
              <a:t>Forget Gate: </a:t>
            </a:r>
            <a:br>
              <a:rPr lang="en-US" altLang="zh-TW" sz="2800" dirty="0">
                <a:latin typeface="Calibri" panose="020F0502020204030204" pitchFamily="34" charset="0"/>
                <a:cs typeface="Calibri" panose="020F0502020204030204" pitchFamily="34" charset="0"/>
              </a:rPr>
            </a:br>
            <a:r>
              <a:rPr lang="en-US" altLang="zh-TW" i="1" dirty="0">
                <a:latin typeface="Calibri" panose="020F0502020204030204" pitchFamily="34" charset="0"/>
                <a:cs typeface="Calibri" panose="020F0502020204030204" pitchFamily="34" charset="0"/>
              </a:rPr>
              <a:t>Delete the trivial information, </a:t>
            </a:r>
            <a:r>
              <a:rPr lang="en-US" altLang="zh-TW" i="1" u="sng" dirty="0">
                <a:latin typeface="Calibri" panose="020F0502020204030204" pitchFamily="34" charset="0"/>
                <a:cs typeface="Calibri" panose="020F0502020204030204" pitchFamily="34" charset="0"/>
              </a:rPr>
              <a:t>simulating the ability of human that we usually forget some trivial things.</a:t>
            </a:r>
          </a:p>
        </p:txBody>
      </p:sp>
      <p:sp>
        <p:nvSpPr>
          <p:cNvPr id="11" name="文字方塊 10">
            <a:extLst>
              <a:ext uri="{FF2B5EF4-FFF2-40B4-BE49-F238E27FC236}">
                <a16:creationId xmlns:a16="http://schemas.microsoft.com/office/drawing/2014/main" id="{D4AF9507-2173-A0BE-B96E-A5916577D288}"/>
              </a:ext>
            </a:extLst>
          </p:cNvPr>
          <p:cNvSpPr txBox="1"/>
          <p:nvPr/>
        </p:nvSpPr>
        <p:spPr>
          <a:xfrm>
            <a:off x="6923205" y="6503757"/>
            <a:ext cx="2813537" cy="369332"/>
          </a:xfrm>
          <a:prstGeom prst="rect">
            <a:avLst/>
          </a:prstGeom>
          <a:noFill/>
        </p:spPr>
        <p:txBody>
          <a:bodyPr wrap="square" rtlCol="0">
            <a:spAutoFit/>
          </a:bodyPr>
          <a:lstStyle/>
          <a:p>
            <a:r>
              <a:rPr lang="en-US" altLang="zh-TW" dirty="0"/>
              <a:t>Other Part of the network </a:t>
            </a:r>
            <a:endParaRPr lang="zh-TW" altLang="en-US" dirty="0"/>
          </a:p>
        </p:txBody>
      </p:sp>
      <p:sp>
        <p:nvSpPr>
          <p:cNvPr id="12" name="箭號: 向上 11">
            <a:extLst>
              <a:ext uri="{FF2B5EF4-FFF2-40B4-BE49-F238E27FC236}">
                <a16:creationId xmlns:a16="http://schemas.microsoft.com/office/drawing/2014/main" id="{ED9E2874-A6D6-20A4-7B43-5EB0D0DF781B}"/>
              </a:ext>
            </a:extLst>
          </p:cNvPr>
          <p:cNvSpPr/>
          <p:nvPr/>
        </p:nvSpPr>
        <p:spPr>
          <a:xfrm>
            <a:off x="8099177" y="6120819"/>
            <a:ext cx="396614" cy="408020"/>
          </a:xfrm>
          <a:prstGeom prst="up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3" name="矩形: 圓角 12">
            <a:extLst>
              <a:ext uri="{FF2B5EF4-FFF2-40B4-BE49-F238E27FC236}">
                <a16:creationId xmlns:a16="http://schemas.microsoft.com/office/drawing/2014/main" id="{D12AB3BA-ABE1-C0B5-500D-22A200331F13}"/>
              </a:ext>
            </a:extLst>
          </p:cNvPr>
          <p:cNvSpPr/>
          <p:nvPr/>
        </p:nvSpPr>
        <p:spPr>
          <a:xfrm>
            <a:off x="7323933" y="5553326"/>
            <a:ext cx="2012081" cy="51399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TW" dirty="0"/>
              <a:t>Input Gate</a:t>
            </a:r>
            <a:endParaRPr lang="zh-TW" altLang="en-US" dirty="0"/>
          </a:p>
        </p:txBody>
      </p:sp>
      <p:sp>
        <p:nvSpPr>
          <p:cNvPr id="15" name="矩形: 圓角 14">
            <a:extLst>
              <a:ext uri="{FF2B5EF4-FFF2-40B4-BE49-F238E27FC236}">
                <a16:creationId xmlns:a16="http://schemas.microsoft.com/office/drawing/2014/main" id="{6F7B8BA9-41DE-B89A-D7C5-1C014D4B46F4}"/>
              </a:ext>
            </a:extLst>
          </p:cNvPr>
          <p:cNvSpPr/>
          <p:nvPr/>
        </p:nvSpPr>
        <p:spPr>
          <a:xfrm>
            <a:off x="7323933" y="4479940"/>
            <a:ext cx="2007887" cy="513993"/>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TW" dirty="0"/>
              <a:t>Memory Cell</a:t>
            </a:r>
            <a:endParaRPr lang="zh-TW" altLang="en-US" dirty="0"/>
          </a:p>
        </p:txBody>
      </p:sp>
      <p:sp>
        <p:nvSpPr>
          <p:cNvPr id="17" name="矩形: 圓角 16">
            <a:extLst>
              <a:ext uri="{FF2B5EF4-FFF2-40B4-BE49-F238E27FC236}">
                <a16:creationId xmlns:a16="http://schemas.microsoft.com/office/drawing/2014/main" id="{1D1DE431-113E-8090-63FE-AD35E0130E8A}"/>
              </a:ext>
            </a:extLst>
          </p:cNvPr>
          <p:cNvSpPr/>
          <p:nvPr/>
        </p:nvSpPr>
        <p:spPr>
          <a:xfrm>
            <a:off x="7323933" y="3466765"/>
            <a:ext cx="2007887" cy="513993"/>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TW" dirty="0"/>
              <a:t>Output Gate</a:t>
            </a:r>
            <a:endParaRPr lang="zh-TW" altLang="en-US" dirty="0"/>
          </a:p>
        </p:txBody>
      </p:sp>
      <p:sp>
        <p:nvSpPr>
          <p:cNvPr id="19" name="文字方塊 18">
            <a:extLst>
              <a:ext uri="{FF2B5EF4-FFF2-40B4-BE49-F238E27FC236}">
                <a16:creationId xmlns:a16="http://schemas.microsoft.com/office/drawing/2014/main" id="{8CB14277-7FD5-2F85-6116-8A92C56267AD}"/>
              </a:ext>
            </a:extLst>
          </p:cNvPr>
          <p:cNvSpPr txBox="1"/>
          <p:nvPr/>
        </p:nvSpPr>
        <p:spPr>
          <a:xfrm>
            <a:off x="6923205" y="2607080"/>
            <a:ext cx="2633292" cy="369332"/>
          </a:xfrm>
          <a:prstGeom prst="rect">
            <a:avLst/>
          </a:prstGeom>
          <a:noFill/>
        </p:spPr>
        <p:txBody>
          <a:bodyPr wrap="square" rtlCol="0">
            <a:spAutoFit/>
          </a:bodyPr>
          <a:lstStyle/>
          <a:p>
            <a:r>
              <a:rPr lang="en-US" altLang="zh-TW" dirty="0"/>
              <a:t>Other Part of the network </a:t>
            </a:r>
            <a:endParaRPr lang="zh-TW" altLang="en-US" dirty="0"/>
          </a:p>
        </p:txBody>
      </p:sp>
      <p:sp>
        <p:nvSpPr>
          <p:cNvPr id="20" name="矩形: 圓角 19">
            <a:extLst>
              <a:ext uri="{FF2B5EF4-FFF2-40B4-BE49-F238E27FC236}">
                <a16:creationId xmlns:a16="http://schemas.microsoft.com/office/drawing/2014/main" id="{B73CA934-388E-D9F7-BEC8-3C1D888F27A6}"/>
              </a:ext>
            </a:extLst>
          </p:cNvPr>
          <p:cNvSpPr/>
          <p:nvPr/>
        </p:nvSpPr>
        <p:spPr>
          <a:xfrm>
            <a:off x="10138742" y="4479940"/>
            <a:ext cx="2007887" cy="528688"/>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zh-TW" dirty="0"/>
              <a:t>Forget Gate</a:t>
            </a:r>
            <a:endParaRPr lang="zh-TW" altLang="en-US" dirty="0"/>
          </a:p>
        </p:txBody>
      </p:sp>
      <p:sp>
        <p:nvSpPr>
          <p:cNvPr id="22" name="箭號: 弧形下彎 21">
            <a:extLst>
              <a:ext uri="{FF2B5EF4-FFF2-40B4-BE49-F238E27FC236}">
                <a16:creationId xmlns:a16="http://schemas.microsoft.com/office/drawing/2014/main" id="{A8241CED-5694-2283-07A5-288A2345B4BB}"/>
              </a:ext>
            </a:extLst>
          </p:cNvPr>
          <p:cNvSpPr/>
          <p:nvPr/>
        </p:nvSpPr>
        <p:spPr>
          <a:xfrm flipH="1" flipV="1">
            <a:off x="9346591" y="4879073"/>
            <a:ext cx="777380" cy="369331"/>
          </a:xfrm>
          <a:prstGeom prst="curvedDownArrow">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pic>
        <p:nvPicPr>
          <p:cNvPr id="13316" name="Picture 4" descr="LSTM Networks">
            <a:extLst>
              <a:ext uri="{FF2B5EF4-FFF2-40B4-BE49-F238E27FC236}">
                <a16:creationId xmlns:a16="http://schemas.microsoft.com/office/drawing/2014/main" id="{37D8EDA6-609E-9B5D-0217-C87EF7DCED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6683" y="63807"/>
            <a:ext cx="4329946" cy="2360015"/>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
        <p:nvSpPr>
          <p:cNvPr id="4" name="箭號: 向上 3">
            <a:extLst>
              <a:ext uri="{FF2B5EF4-FFF2-40B4-BE49-F238E27FC236}">
                <a16:creationId xmlns:a16="http://schemas.microsoft.com/office/drawing/2014/main" id="{52D48269-8DC5-811E-13BB-2DEBFFC437D4}"/>
              </a:ext>
            </a:extLst>
          </p:cNvPr>
          <p:cNvSpPr/>
          <p:nvPr/>
        </p:nvSpPr>
        <p:spPr>
          <a:xfrm>
            <a:off x="8099177" y="5091806"/>
            <a:ext cx="396614" cy="408020"/>
          </a:xfrm>
          <a:prstGeom prst="up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5" name="箭號: 向上 4">
            <a:extLst>
              <a:ext uri="{FF2B5EF4-FFF2-40B4-BE49-F238E27FC236}">
                <a16:creationId xmlns:a16="http://schemas.microsoft.com/office/drawing/2014/main" id="{45B7E1A6-D574-0B2A-39D9-07C01410CBDC}"/>
              </a:ext>
            </a:extLst>
          </p:cNvPr>
          <p:cNvSpPr/>
          <p:nvPr/>
        </p:nvSpPr>
        <p:spPr>
          <a:xfrm>
            <a:off x="8095941" y="4037104"/>
            <a:ext cx="396614" cy="408020"/>
          </a:xfrm>
          <a:prstGeom prst="up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 name="箭號: 向上 5">
            <a:extLst>
              <a:ext uri="{FF2B5EF4-FFF2-40B4-BE49-F238E27FC236}">
                <a16:creationId xmlns:a16="http://schemas.microsoft.com/office/drawing/2014/main" id="{711BB4C0-0C92-5B35-807D-517263F46EBA}"/>
              </a:ext>
            </a:extLst>
          </p:cNvPr>
          <p:cNvSpPr/>
          <p:nvPr/>
        </p:nvSpPr>
        <p:spPr>
          <a:xfrm>
            <a:off x="8095941" y="2983215"/>
            <a:ext cx="396614" cy="408020"/>
          </a:xfrm>
          <a:prstGeom prst="up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 name="箭號: 弧形下彎 6">
            <a:extLst>
              <a:ext uri="{FF2B5EF4-FFF2-40B4-BE49-F238E27FC236}">
                <a16:creationId xmlns:a16="http://schemas.microsoft.com/office/drawing/2014/main" id="{1D87CAF2-8A61-6D8A-BF62-56780AF2F600}"/>
              </a:ext>
            </a:extLst>
          </p:cNvPr>
          <p:cNvSpPr/>
          <p:nvPr/>
        </p:nvSpPr>
        <p:spPr>
          <a:xfrm>
            <a:off x="9346591" y="4392293"/>
            <a:ext cx="777380" cy="369331"/>
          </a:xfrm>
          <a:prstGeom prst="curvedDownArrow">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 name="投影片編號版面配置區 7">
            <a:extLst>
              <a:ext uri="{FF2B5EF4-FFF2-40B4-BE49-F238E27FC236}">
                <a16:creationId xmlns:a16="http://schemas.microsoft.com/office/drawing/2014/main" id="{BEE22295-8726-52ED-384E-7116419A03B1}"/>
              </a:ext>
            </a:extLst>
          </p:cNvPr>
          <p:cNvSpPr>
            <a:spLocks noGrp="1"/>
          </p:cNvSpPr>
          <p:nvPr>
            <p:ph type="sldNum" sz="quarter" idx="12"/>
          </p:nvPr>
        </p:nvSpPr>
        <p:spPr/>
        <p:txBody>
          <a:bodyPr/>
          <a:lstStyle/>
          <a:p>
            <a:fld id="{11941E4F-9D75-46F6-80F1-FBA169357D88}" type="slidenum">
              <a:rPr lang="zh-TW" altLang="en-US" smtClean="0"/>
              <a:t>17</a:t>
            </a:fld>
            <a:endParaRPr lang="zh-TW" altLang="en-US"/>
          </a:p>
        </p:txBody>
      </p:sp>
    </p:spTree>
    <p:extLst>
      <p:ext uri="{BB962C8B-B14F-4D97-AF65-F5344CB8AC3E}">
        <p14:creationId xmlns:p14="http://schemas.microsoft.com/office/powerpoint/2010/main" val="17361889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E1A72258-070E-F0BC-40AA-B3CCE4E54DD6}"/>
              </a:ext>
            </a:extLst>
          </p:cNvPr>
          <p:cNvSpPr>
            <a:spLocks noGrp="1"/>
          </p:cNvSpPr>
          <p:nvPr>
            <p:ph type="title"/>
          </p:nvPr>
        </p:nvSpPr>
        <p:spPr>
          <a:xfrm>
            <a:off x="630936" y="640823"/>
            <a:ext cx="3419856" cy="5583148"/>
          </a:xfrm>
        </p:spPr>
        <p:txBody>
          <a:bodyPr anchor="ctr">
            <a:normAutofit/>
          </a:bodyPr>
          <a:lstStyle/>
          <a:p>
            <a:r>
              <a:rPr lang="en-US" altLang="zh-TW" sz="5400" dirty="0">
                <a:latin typeface="Calibri" panose="020F0502020204030204" pitchFamily="34" charset="0"/>
                <a:cs typeface="Calibri" panose="020F0502020204030204" pitchFamily="34" charset="0"/>
              </a:rPr>
              <a:t>LSTM (Long Short-Term Memory)</a:t>
            </a:r>
            <a:endParaRPr lang="zh-TW" altLang="en-US" sz="5400" dirty="0">
              <a:latin typeface="Calibri" panose="020F0502020204030204" pitchFamily="34" charset="0"/>
              <a:cs typeface="Calibri" panose="020F0502020204030204" pitchFamily="34" charset="0"/>
            </a:endParaRPr>
          </a:p>
        </p:txBody>
      </p:sp>
      <p:sp>
        <p:nvSpPr>
          <p:cNvPr id="2057"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C82CA9CA-6D2F-813B-AC64-7F8D692A97A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365" r="24711"/>
          <a:stretch/>
        </p:blipFill>
        <p:spPr bwMode="auto">
          <a:xfrm>
            <a:off x="4501896" y="213361"/>
            <a:ext cx="5224426" cy="3119120"/>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
        <p:nvSpPr>
          <p:cNvPr id="3" name="內容版面配置區 2">
            <a:extLst>
              <a:ext uri="{FF2B5EF4-FFF2-40B4-BE49-F238E27FC236}">
                <a16:creationId xmlns:a16="http://schemas.microsoft.com/office/drawing/2014/main" id="{1816725F-0A2B-2BA8-8633-DF930AF87F7B}"/>
              </a:ext>
            </a:extLst>
          </p:cNvPr>
          <p:cNvSpPr>
            <a:spLocks noGrp="1"/>
          </p:cNvSpPr>
          <p:nvPr>
            <p:ph idx="1"/>
          </p:nvPr>
        </p:nvSpPr>
        <p:spPr>
          <a:xfrm>
            <a:off x="4415536" y="3647441"/>
            <a:ext cx="7829296" cy="2997200"/>
          </a:xfrm>
        </p:spPr>
        <p:txBody>
          <a:bodyPr anchor="t">
            <a:normAutofit/>
          </a:bodyPr>
          <a:lstStyle/>
          <a:p>
            <a:pPr marL="0" indent="0">
              <a:buNone/>
            </a:pPr>
            <a:r>
              <a:rPr lang="en-US" altLang="zh-TW" sz="2400" i="1" dirty="0">
                <a:latin typeface="Calibri" panose="020F0502020204030204" pitchFamily="34" charset="0"/>
                <a:cs typeface="Calibri" panose="020F0502020204030204" pitchFamily="34" charset="0"/>
              </a:rPr>
              <a:t>Step-by-Step Explanation of LSTM Structure</a:t>
            </a:r>
          </a:p>
          <a:p>
            <a:r>
              <a:rPr lang="en-US" altLang="zh-TW" sz="2400" b="1" dirty="0">
                <a:latin typeface="Calibri" panose="020F0502020204030204" pitchFamily="34" charset="0"/>
                <a:cs typeface="Calibri" panose="020F0502020204030204" pitchFamily="34" charset="0"/>
              </a:rPr>
              <a:t>Cell State</a:t>
            </a:r>
            <a:r>
              <a:rPr lang="en-US" altLang="zh-TW" sz="2400" dirty="0">
                <a:latin typeface="Calibri" panose="020F0502020204030204" pitchFamily="34" charset="0"/>
                <a:cs typeface="Calibri" panose="020F0502020204030204" pitchFamily="34" charset="0"/>
              </a:rPr>
              <a:t>:</a:t>
            </a:r>
          </a:p>
          <a:p>
            <a:pPr lvl="1">
              <a:buFont typeface="Wingdings" panose="05000000000000000000" pitchFamily="2" charset="2"/>
              <a:buChar char="Ø"/>
            </a:pPr>
            <a:r>
              <a:rPr lang="en-US" altLang="zh-TW" sz="2000" dirty="0">
                <a:latin typeface="Calibri" panose="020F0502020204030204" pitchFamily="34" charset="0"/>
                <a:cs typeface="Calibri" panose="020F0502020204030204" pitchFamily="34" charset="0"/>
              </a:rPr>
              <a:t>The Core Idea Behind LSTMs.</a:t>
            </a:r>
          </a:p>
          <a:p>
            <a:pPr lvl="1">
              <a:buFont typeface="Wingdings" panose="05000000000000000000" pitchFamily="2" charset="2"/>
              <a:buChar char="Ø"/>
            </a:pPr>
            <a:r>
              <a:rPr lang="en-US" altLang="zh-TW" sz="2000" dirty="0">
                <a:latin typeface="Calibri" panose="020F0502020204030204" pitchFamily="34" charset="0"/>
                <a:cs typeface="Calibri" panose="020F0502020204030204" pitchFamily="34" charset="0"/>
              </a:rPr>
              <a:t>Horizontal line running through the top of the diagram.</a:t>
            </a:r>
          </a:p>
          <a:p>
            <a:pPr lvl="1">
              <a:buFont typeface="Wingdings" panose="05000000000000000000" pitchFamily="2" charset="2"/>
              <a:buChar char="Ø"/>
            </a:pPr>
            <a:r>
              <a:rPr lang="en-US" altLang="zh-TW" sz="2000" dirty="0">
                <a:latin typeface="Calibri" panose="020F0502020204030204" pitchFamily="34" charset="0"/>
                <a:cs typeface="Calibri" panose="020F0502020204030204" pitchFamily="34" charset="0"/>
              </a:rPr>
              <a:t>Like </a:t>
            </a:r>
            <a:r>
              <a:rPr lang="en-US" altLang="zh-TW" sz="2000" b="0" i="0" dirty="0">
                <a:effectLst/>
                <a:latin typeface="Calibri" panose="020F0502020204030204" pitchFamily="34" charset="0"/>
                <a:cs typeface="Calibri" panose="020F0502020204030204" pitchFamily="34" charset="0"/>
              </a:rPr>
              <a:t>conveyor belt, runs straight down the entire chain, with only some minor linear interactions. </a:t>
            </a:r>
            <a:endParaRPr lang="en-US" altLang="zh-TW" sz="2000" dirty="0">
              <a:latin typeface="Calibri" panose="020F0502020204030204" pitchFamily="34" charset="0"/>
              <a:cs typeface="Calibri" panose="020F0502020204030204" pitchFamily="34" charset="0"/>
            </a:endParaRPr>
          </a:p>
          <a:p>
            <a:pPr lvl="1">
              <a:buFont typeface="Wingdings" panose="05000000000000000000" pitchFamily="2" charset="2"/>
              <a:buChar char="Ø"/>
            </a:pPr>
            <a:r>
              <a:rPr lang="en-US" altLang="zh-TW" sz="2000" b="0" i="0" dirty="0">
                <a:effectLst/>
                <a:latin typeface="Calibri" panose="020F0502020204030204" pitchFamily="34" charset="0"/>
                <a:cs typeface="Calibri" panose="020F0502020204030204" pitchFamily="34" charset="0"/>
              </a:rPr>
              <a:t>Save the state information, easy and allow information to just flow along it without any change.</a:t>
            </a:r>
            <a:endParaRPr lang="en-US" altLang="zh-TW" sz="2000" dirty="0">
              <a:latin typeface="Calibri" panose="020F0502020204030204" pitchFamily="34" charset="0"/>
              <a:cs typeface="Calibri" panose="020F0502020204030204" pitchFamily="34" charset="0"/>
            </a:endParaRPr>
          </a:p>
        </p:txBody>
      </p:sp>
      <p:sp>
        <p:nvSpPr>
          <p:cNvPr id="4" name="投影片編號版面配置區 3">
            <a:extLst>
              <a:ext uri="{FF2B5EF4-FFF2-40B4-BE49-F238E27FC236}">
                <a16:creationId xmlns:a16="http://schemas.microsoft.com/office/drawing/2014/main" id="{52DB2C98-30D1-CACD-0D2B-DC3FCFB53317}"/>
              </a:ext>
            </a:extLst>
          </p:cNvPr>
          <p:cNvSpPr>
            <a:spLocks noGrp="1"/>
          </p:cNvSpPr>
          <p:nvPr>
            <p:ph type="sldNum" sz="quarter" idx="12"/>
          </p:nvPr>
        </p:nvSpPr>
        <p:spPr/>
        <p:txBody>
          <a:bodyPr/>
          <a:lstStyle/>
          <a:p>
            <a:fld id="{11941E4F-9D75-46F6-80F1-FBA169357D88}" type="slidenum">
              <a:rPr lang="zh-TW" altLang="en-US" smtClean="0"/>
              <a:t>18</a:t>
            </a:fld>
            <a:endParaRPr lang="zh-TW" altLang="en-US"/>
          </a:p>
        </p:txBody>
      </p:sp>
    </p:spTree>
    <p:extLst>
      <p:ext uri="{BB962C8B-B14F-4D97-AF65-F5344CB8AC3E}">
        <p14:creationId xmlns:p14="http://schemas.microsoft.com/office/powerpoint/2010/main" val="1876610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E1A72258-070E-F0BC-40AA-B3CCE4E54DD6}"/>
              </a:ext>
            </a:extLst>
          </p:cNvPr>
          <p:cNvSpPr>
            <a:spLocks noGrp="1"/>
          </p:cNvSpPr>
          <p:nvPr>
            <p:ph type="title"/>
          </p:nvPr>
        </p:nvSpPr>
        <p:spPr>
          <a:xfrm>
            <a:off x="630936" y="640823"/>
            <a:ext cx="3419856" cy="5583148"/>
          </a:xfrm>
        </p:spPr>
        <p:txBody>
          <a:bodyPr anchor="ctr">
            <a:normAutofit/>
          </a:bodyPr>
          <a:lstStyle/>
          <a:p>
            <a:r>
              <a:rPr lang="en-US" altLang="zh-TW" sz="5400" dirty="0">
                <a:latin typeface="Calibri" panose="020F0502020204030204" pitchFamily="34" charset="0"/>
                <a:cs typeface="Calibri" panose="020F0502020204030204" pitchFamily="34" charset="0"/>
              </a:rPr>
              <a:t>LSTM (Long Short-Term Memory)</a:t>
            </a:r>
            <a:endParaRPr lang="zh-TW" altLang="en-US" sz="5400" dirty="0">
              <a:latin typeface="Calibri" panose="020F0502020204030204" pitchFamily="34" charset="0"/>
              <a:cs typeface="Calibri" panose="020F0502020204030204" pitchFamily="34" charset="0"/>
            </a:endParaRPr>
          </a:p>
        </p:txBody>
      </p:sp>
      <p:sp>
        <p:nvSpPr>
          <p:cNvPr id="2057"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內容版面配置區 2">
            <a:extLst>
              <a:ext uri="{FF2B5EF4-FFF2-40B4-BE49-F238E27FC236}">
                <a16:creationId xmlns:a16="http://schemas.microsoft.com/office/drawing/2014/main" id="{1816725F-0A2B-2BA8-8633-DF930AF87F7B}"/>
              </a:ext>
            </a:extLst>
          </p:cNvPr>
          <p:cNvSpPr>
            <a:spLocks noGrp="1"/>
          </p:cNvSpPr>
          <p:nvPr>
            <p:ph idx="1"/>
          </p:nvPr>
        </p:nvSpPr>
        <p:spPr>
          <a:xfrm>
            <a:off x="4340352" y="2682240"/>
            <a:ext cx="7762240" cy="4175760"/>
          </a:xfrm>
        </p:spPr>
        <p:txBody>
          <a:bodyPr anchor="t">
            <a:normAutofit/>
          </a:bodyPr>
          <a:lstStyle/>
          <a:p>
            <a:pPr marL="0" indent="0">
              <a:buNone/>
            </a:pPr>
            <a:r>
              <a:rPr lang="en-US" altLang="zh-TW" sz="2400" i="1" dirty="0">
                <a:latin typeface="Calibri" panose="020F0502020204030204" pitchFamily="34" charset="0"/>
                <a:cs typeface="Calibri" panose="020F0502020204030204" pitchFamily="34" charset="0"/>
              </a:rPr>
              <a:t>Step-by-Step Explanation of LSTM Structure</a:t>
            </a:r>
          </a:p>
          <a:p>
            <a:pPr marL="457200" indent="-457200">
              <a:buFont typeface="+mj-lt"/>
              <a:buAutoNum type="arabicPeriod"/>
            </a:pPr>
            <a:r>
              <a:rPr lang="en-US" altLang="zh-TW" sz="2400" i="1" dirty="0">
                <a:latin typeface="Calibri" panose="020F0502020204030204" pitchFamily="34" charset="0"/>
                <a:cs typeface="Calibri" panose="020F0502020204030204" pitchFamily="34" charset="0"/>
              </a:rPr>
              <a:t>1st Step</a:t>
            </a:r>
            <a:r>
              <a:rPr lang="en-US" altLang="zh-TW" sz="2400" dirty="0">
                <a:latin typeface="Calibri" panose="020F0502020204030204" pitchFamily="34" charset="0"/>
                <a:cs typeface="Calibri" panose="020F0502020204030204" pitchFamily="34" charset="0"/>
              </a:rPr>
              <a:t>: </a:t>
            </a:r>
            <a:r>
              <a:rPr lang="en-US" altLang="zh-TW" sz="2400" b="1" dirty="0">
                <a:latin typeface="Calibri" panose="020F0502020204030204" pitchFamily="34" charset="0"/>
                <a:cs typeface="Calibri" panose="020F0502020204030204" pitchFamily="34" charset="0"/>
              </a:rPr>
              <a:t>Decide what information to throw away. </a:t>
            </a:r>
            <a:endParaRPr lang="en-US" altLang="zh-TW" sz="2400" dirty="0">
              <a:latin typeface="Calibri" panose="020F0502020204030204" pitchFamily="34" charset="0"/>
              <a:cs typeface="Calibri" panose="020F0502020204030204" pitchFamily="34" charset="0"/>
            </a:endParaRPr>
          </a:p>
          <a:p>
            <a:pPr lvl="1">
              <a:buFont typeface="Wingdings" panose="05000000000000000000" pitchFamily="2" charset="2"/>
              <a:buChar char="Ø"/>
            </a:pPr>
            <a:r>
              <a:rPr lang="en-US" altLang="zh-TW" sz="2000" dirty="0">
                <a:latin typeface="Calibri" panose="020F0502020204030204" pitchFamily="34" charset="0"/>
                <a:cs typeface="Calibri" panose="020F0502020204030204" pitchFamily="34" charset="0"/>
              </a:rPr>
              <a:t>This layer called “</a:t>
            </a:r>
            <a:r>
              <a:rPr lang="en-US" altLang="zh-TW" sz="2000" b="1" dirty="0">
                <a:latin typeface="Calibri" panose="020F0502020204030204" pitchFamily="34" charset="0"/>
                <a:cs typeface="Calibri" panose="020F0502020204030204" pitchFamily="34" charset="0"/>
              </a:rPr>
              <a:t>Forget Gate</a:t>
            </a:r>
            <a:r>
              <a:rPr lang="en-US" altLang="zh-TW" sz="2000" dirty="0">
                <a:latin typeface="Calibri" panose="020F0502020204030204" pitchFamily="34" charset="0"/>
                <a:cs typeface="Calibri" panose="020F0502020204030204" pitchFamily="34" charset="0"/>
              </a:rPr>
              <a:t>” made by sigmoid layer, </a:t>
            </a:r>
            <a:br>
              <a:rPr lang="en-US" altLang="zh-TW" sz="2000" dirty="0">
                <a:latin typeface="Calibri" panose="020F0502020204030204" pitchFamily="34" charset="0"/>
                <a:cs typeface="Calibri" panose="020F0502020204030204" pitchFamily="34" charset="0"/>
              </a:rPr>
            </a:br>
            <a:r>
              <a:rPr lang="en-US" altLang="zh-TW" sz="2000" dirty="0">
                <a:latin typeface="Calibri" panose="020F0502020204030204" pitchFamily="34" charset="0"/>
                <a:cs typeface="Calibri" panose="020F0502020204030204" pitchFamily="34" charset="0"/>
              </a:rPr>
              <a:t>which outputs numbers between zero and one.</a:t>
            </a:r>
          </a:p>
          <a:p>
            <a:pPr lvl="1">
              <a:buFont typeface="Wingdings" panose="05000000000000000000" pitchFamily="2" charset="2"/>
              <a:buChar char="Ø"/>
            </a:pPr>
            <a:r>
              <a:rPr lang="en-US" altLang="zh-TW" sz="2000" dirty="0">
                <a:latin typeface="Calibri" panose="020F0502020204030204" pitchFamily="34" charset="0"/>
                <a:cs typeface="Calibri" panose="020F0502020204030204" pitchFamily="34" charset="0"/>
              </a:rPr>
              <a:t>One represents “completely keep this”,</a:t>
            </a:r>
            <a:br>
              <a:rPr lang="en-US" altLang="zh-TW" sz="2000" dirty="0">
                <a:latin typeface="Calibri" panose="020F0502020204030204" pitchFamily="34" charset="0"/>
                <a:cs typeface="Calibri" panose="020F0502020204030204" pitchFamily="34" charset="0"/>
              </a:rPr>
            </a:br>
            <a:r>
              <a:rPr lang="en-US" altLang="zh-TW" sz="2000" dirty="0">
                <a:latin typeface="Calibri" panose="020F0502020204030204" pitchFamily="34" charset="0"/>
                <a:cs typeface="Calibri" panose="020F0502020204030204" pitchFamily="34" charset="0"/>
              </a:rPr>
              <a:t>while zero  represents “completely get rid of this.”</a:t>
            </a:r>
          </a:p>
          <a:p>
            <a:pPr marL="457200" indent="-457200">
              <a:buFont typeface="+mj-lt"/>
              <a:buAutoNum type="arabicPeriod"/>
            </a:pPr>
            <a:r>
              <a:rPr lang="en-US" altLang="zh-TW" sz="2400" i="1" dirty="0">
                <a:latin typeface="Calibri" panose="020F0502020204030204" pitchFamily="34" charset="0"/>
                <a:cs typeface="Calibri" panose="020F0502020204030204" pitchFamily="34" charset="0"/>
              </a:rPr>
              <a:t>2nd Step: </a:t>
            </a:r>
            <a:r>
              <a:rPr lang="en-US" altLang="zh-TW" sz="2400" b="1" dirty="0">
                <a:latin typeface="Calibri" panose="020F0502020204030204" pitchFamily="34" charset="0"/>
                <a:cs typeface="Calibri" panose="020F0502020204030204" pitchFamily="34" charset="0"/>
              </a:rPr>
              <a:t>Decide what new information to store.</a:t>
            </a:r>
          </a:p>
          <a:p>
            <a:pPr lvl="1">
              <a:buFont typeface="Wingdings" panose="05000000000000000000" pitchFamily="2" charset="2"/>
              <a:buChar char="Ø"/>
            </a:pPr>
            <a:r>
              <a:rPr lang="en-US" altLang="zh-TW" sz="2000" dirty="0">
                <a:latin typeface="Calibri" panose="020F0502020204030204" pitchFamily="34" charset="0"/>
                <a:cs typeface="Calibri" panose="020F0502020204030204" pitchFamily="34" charset="0"/>
              </a:rPr>
              <a:t>This layer called “</a:t>
            </a:r>
            <a:r>
              <a:rPr lang="en-US" altLang="zh-TW" sz="2000" b="1" dirty="0">
                <a:latin typeface="Calibri" panose="020F0502020204030204" pitchFamily="34" charset="0"/>
                <a:cs typeface="Calibri" panose="020F0502020204030204" pitchFamily="34" charset="0"/>
              </a:rPr>
              <a:t>Input Gate</a:t>
            </a:r>
            <a:r>
              <a:rPr lang="en-US" altLang="zh-TW" sz="2000" dirty="0">
                <a:latin typeface="Calibri" panose="020F0502020204030204" pitchFamily="34" charset="0"/>
                <a:cs typeface="Calibri" panose="020F0502020204030204" pitchFamily="34" charset="0"/>
              </a:rPr>
              <a:t>” made by sigmoid layer decides which values to update.</a:t>
            </a:r>
          </a:p>
          <a:p>
            <a:pPr marL="457200" indent="-457200">
              <a:buFont typeface="+mj-lt"/>
              <a:buAutoNum type="arabicPeriod"/>
            </a:pPr>
            <a:r>
              <a:rPr lang="en-US" altLang="zh-TW" sz="2400" i="1" dirty="0">
                <a:latin typeface="Calibri" panose="020F0502020204030204" pitchFamily="34" charset="0"/>
                <a:cs typeface="Calibri" panose="020F0502020204030204" pitchFamily="34" charset="0"/>
              </a:rPr>
              <a:t>3</a:t>
            </a:r>
            <a:r>
              <a:rPr lang="en-US" altLang="zh-TW" sz="2400" i="1" baseline="30000" dirty="0">
                <a:latin typeface="Calibri" panose="020F0502020204030204" pitchFamily="34" charset="0"/>
                <a:cs typeface="Calibri" panose="020F0502020204030204" pitchFamily="34" charset="0"/>
              </a:rPr>
              <a:t>rd</a:t>
            </a:r>
            <a:r>
              <a:rPr lang="en-US" altLang="zh-TW" sz="2400" i="1" dirty="0">
                <a:latin typeface="Calibri" panose="020F0502020204030204" pitchFamily="34" charset="0"/>
                <a:cs typeface="Calibri" panose="020F0502020204030204" pitchFamily="34" charset="0"/>
              </a:rPr>
              <a:t> Step: </a:t>
            </a:r>
            <a:r>
              <a:rPr lang="en-US" altLang="zh-TW" sz="2400" b="1" dirty="0">
                <a:latin typeface="Calibri" panose="020F0502020204030204" pitchFamily="34" charset="0"/>
                <a:cs typeface="Calibri" panose="020F0502020204030204" pitchFamily="34" charset="0"/>
              </a:rPr>
              <a:t>Update the old cell state into the new cell state.</a:t>
            </a:r>
          </a:p>
          <a:p>
            <a:pPr marL="457200" indent="-457200">
              <a:buFont typeface="+mj-lt"/>
              <a:buAutoNum type="arabicPeriod"/>
            </a:pPr>
            <a:r>
              <a:rPr lang="en-US" altLang="zh-TW" sz="2400" i="1" dirty="0">
                <a:latin typeface="Calibri" panose="020F0502020204030204" pitchFamily="34" charset="0"/>
                <a:cs typeface="Calibri" panose="020F0502020204030204" pitchFamily="34" charset="0"/>
              </a:rPr>
              <a:t>4</a:t>
            </a:r>
            <a:r>
              <a:rPr lang="en-US" altLang="zh-TW" sz="2400" i="1" baseline="30000" dirty="0">
                <a:latin typeface="Calibri" panose="020F0502020204030204" pitchFamily="34" charset="0"/>
                <a:cs typeface="Calibri" panose="020F0502020204030204" pitchFamily="34" charset="0"/>
              </a:rPr>
              <a:t>th</a:t>
            </a:r>
            <a:r>
              <a:rPr lang="en-US" altLang="zh-TW" sz="2400" i="1" dirty="0">
                <a:latin typeface="Calibri" panose="020F0502020204030204" pitchFamily="34" charset="0"/>
                <a:cs typeface="Calibri" panose="020F0502020204030204" pitchFamily="34" charset="0"/>
              </a:rPr>
              <a:t> Step: </a:t>
            </a:r>
            <a:r>
              <a:rPr lang="en-US" altLang="zh-TW" sz="2400" b="1" dirty="0">
                <a:latin typeface="Calibri" panose="020F0502020204030204" pitchFamily="34" charset="0"/>
                <a:cs typeface="Calibri" panose="020F0502020204030204" pitchFamily="34" charset="0"/>
              </a:rPr>
              <a:t>Decide what to output.</a:t>
            </a:r>
          </a:p>
        </p:txBody>
      </p:sp>
      <p:pic>
        <p:nvPicPr>
          <p:cNvPr id="5" name="圖片 4">
            <a:extLst>
              <a:ext uri="{FF2B5EF4-FFF2-40B4-BE49-F238E27FC236}">
                <a16:creationId xmlns:a16="http://schemas.microsoft.com/office/drawing/2014/main" id="{934EBD4D-3AE7-E64C-9D16-C2502D37310F}"/>
              </a:ext>
            </a:extLst>
          </p:cNvPr>
          <p:cNvPicPr>
            <a:picLocks noChangeAspect="1"/>
          </p:cNvPicPr>
          <p:nvPr/>
        </p:nvPicPr>
        <p:blipFill>
          <a:blip r:embed="rId3"/>
          <a:stretch>
            <a:fillRect/>
          </a:stretch>
        </p:blipFill>
        <p:spPr>
          <a:xfrm>
            <a:off x="4501896" y="91439"/>
            <a:ext cx="3483864" cy="2515621"/>
          </a:xfrm>
          <a:prstGeom prst="rect">
            <a:avLst/>
          </a:prstGeom>
          <a:noFill/>
          <a:ln w="3175">
            <a:solidFill>
              <a:schemeClr val="tx1"/>
            </a:solidFill>
          </a:ln>
        </p:spPr>
      </p:pic>
      <p:pic>
        <p:nvPicPr>
          <p:cNvPr id="7" name="圖片 6">
            <a:extLst>
              <a:ext uri="{FF2B5EF4-FFF2-40B4-BE49-F238E27FC236}">
                <a16:creationId xmlns:a16="http://schemas.microsoft.com/office/drawing/2014/main" id="{EE0E73C5-253F-CAEA-4328-109B5A8E6855}"/>
              </a:ext>
            </a:extLst>
          </p:cNvPr>
          <p:cNvPicPr>
            <a:picLocks noChangeAspect="1"/>
          </p:cNvPicPr>
          <p:nvPr/>
        </p:nvPicPr>
        <p:blipFill>
          <a:blip r:embed="rId4"/>
          <a:stretch>
            <a:fillRect/>
          </a:stretch>
        </p:blipFill>
        <p:spPr>
          <a:xfrm>
            <a:off x="4501895" y="83310"/>
            <a:ext cx="3768671" cy="2523750"/>
          </a:xfrm>
          <a:prstGeom prst="rect">
            <a:avLst/>
          </a:prstGeom>
          <a:noFill/>
          <a:ln w="3175">
            <a:solidFill>
              <a:schemeClr val="tx1"/>
            </a:solidFill>
          </a:ln>
        </p:spPr>
      </p:pic>
      <p:pic>
        <p:nvPicPr>
          <p:cNvPr id="9" name="圖片 8">
            <a:extLst>
              <a:ext uri="{FF2B5EF4-FFF2-40B4-BE49-F238E27FC236}">
                <a16:creationId xmlns:a16="http://schemas.microsoft.com/office/drawing/2014/main" id="{14BE563B-DA7F-9B39-AFEF-86496BAAD1DF}"/>
              </a:ext>
            </a:extLst>
          </p:cNvPr>
          <p:cNvPicPr>
            <a:picLocks noChangeAspect="1"/>
          </p:cNvPicPr>
          <p:nvPr/>
        </p:nvPicPr>
        <p:blipFill>
          <a:blip r:embed="rId5"/>
          <a:stretch>
            <a:fillRect/>
          </a:stretch>
        </p:blipFill>
        <p:spPr>
          <a:xfrm>
            <a:off x="4501894" y="91439"/>
            <a:ext cx="3756532" cy="2580786"/>
          </a:xfrm>
          <a:prstGeom prst="rect">
            <a:avLst/>
          </a:prstGeom>
          <a:noFill/>
          <a:ln w="3175">
            <a:solidFill>
              <a:schemeClr val="tx1"/>
            </a:solidFill>
          </a:ln>
        </p:spPr>
      </p:pic>
      <p:pic>
        <p:nvPicPr>
          <p:cNvPr id="11" name="圖片 10">
            <a:extLst>
              <a:ext uri="{FF2B5EF4-FFF2-40B4-BE49-F238E27FC236}">
                <a16:creationId xmlns:a16="http://schemas.microsoft.com/office/drawing/2014/main" id="{5921520F-546D-16D8-1432-DDEC1084C395}"/>
              </a:ext>
            </a:extLst>
          </p:cNvPr>
          <p:cNvPicPr>
            <a:picLocks noChangeAspect="1"/>
          </p:cNvPicPr>
          <p:nvPr/>
        </p:nvPicPr>
        <p:blipFill rotWithShape="1">
          <a:blip r:embed="rId6"/>
          <a:srcRect t="7127" r="4867"/>
          <a:stretch/>
        </p:blipFill>
        <p:spPr>
          <a:xfrm>
            <a:off x="4501894" y="83310"/>
            <a:ext cx="3936363" cy="2610880"/>
          </a:xfrm>
          <a:prstGeom prst="rect">
            <a:avLst/>
          </a:prstGeom>
          <a:noFill/>
          <a:ln w="3175">
            <a:solidFill>
              <a:schemeClr val="tx1"/>
            </a:solidFill>
          </a:ln>
        </p:spPr>
      </p:pic>
      <p:sp>
        <p:nvSpPr>
          <p:cNvPr id="12" name="投影片編號版面配置區 11">
            <a:extLst>
              <a:ext uri="{FF2B5EF4-FFF2-40B4-BE49-F238E27FC236}">
                <a16:creationId xmlns:a16="http://schemas.microsoft.com/office/drawing/2014/main" id="{36886434-9CE8-10A1-21A1-1F498D7480B9}"/>
              </a:ext>
            </a:extLst>
          </p:cNvPr>
          <p:cNvSpPr>
            <a:spLocks noGrp="1"/>
          </p:cNvSpPr>
          <p:nvPr>
            <p:ph type="sldNum" sz="quarter" idx="12"/>
          </p:nvPr>
        </p:nvSpPr>
        <p:spPr/>
        <p:txBody>
          <a:bodyPr/>
          <a:lstStyle/>
          <a:p>
            <a:fld id="{11941E4F-9D75-46F6-80F1-FBA169357D88}" type="slidenum">
              <a:rPr lang="zh-TW" altLang="en-US" smtClean="0"/>
              <a:t>19</a:t>
            </a:fld>
            <a:endParaRPr lang="zh-TW" altLang="en-US"/>
          </a:p>
        </p:txBody>
      </p:sp>
      <p:pic>
        <p:nvPicPr>
          <p:cNvPr id="4098" name="Picture 2">
            <a:extLst>
              <a:ext uri="{FF2B5EF4-FFF2-40B4-BE49-F238E27FC236}">
                <a16:creationId xmlns:a16="http://schemas.microsoft.com/office/drawing/2014/main" id="{2EF065A3-1D4D-3020-02B8-1FD6411610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52509" y="3588819"/>
            <a:ext cx="802582" cy="980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761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7399F8-EAAE-3440-AEB3-FD22B11FC934}"/>
              </a:ext>
            </a:extLst>
          </p:cNvPr>
          <p:cNvSpPr>
            <a:spLocks noGrp="1"/>
          </p:cNvSpPr>
          <p:nvPr>
            <p:ph type="title"/>
          </p:nvPr>
        </p:nvSpPr>
        <p:spPr/>
        <p:txBody>
          <a:bodyPr/>
          <a:lstStyle/>
          <a:p>
            <a:r>
              <a:rPr lang="en-US" altLang="zh-TW"/>
              <a:t>Outline</a:t>
            </a:r>
            <a:endParaRPr lang="zh-TW" altLang="en-US" dirty="0"/>
          </a:p>
        </p:txBody>
      </p:sp>
      <p:sp>
        <p:nvSpPr>
          <p:cNvPr id="3" name="內容版面配置區 2">
            <a:extLst>
              <a:ext uri="{FF2B5EF4-FFF2-40B4-BE49-F238E27FC236}">
                <a16:creationId xmlns:a16="http://schemas.microsoft.com/office/drawing/2014/main" id="{7F71DA43-F6C9-492A-402F-05157A4F8B91}"/>
              </a:ext>
            </a:extLst>
          </p:cNvPr>
          <p:cNvSpPr>
            <a:spLocks noGrp="1"/>
          </p:cNvSpPr>
          <p:nvPr>
            <p:ph idx="1"/>
          </p:nvPr>
        </p:nvSpPr>
        <p:spPr>
          <a:xfrm>
            <a:off x="838200" y="1825625"/>
            <a:ext cx="10515600" cy="4895850"/>
          </a:xfrm>
        </p:spPr>
        <p:txBody>
          <a:bodyPr/>
          <a:lstStyle/>
          <a:p>
            <a:pPr marL="514350" indent="-514350">
              <a:buFont typeface="+mj-lt"/>
              <a:buAutoNum type="arabicPeriod"/>
            </a:pPr>
            <a:r>
              <a:rPr lang="en-US" altLang="zh-TW" dirty="0">
                <a:latin typeface="Calibri" panose="020F0502020204030204" pitchFamily="34" charset="0"/>
                <a:cs typeface="Calibri" panose="020F0502020204030204" pitchFamily="34" charset="0"/>
              </a:rPr>
              <a:t>RNN (Recurrent Neural Networks)</a:t>
            </a:r>
          </a:p>
          <a:p>
            <a:pPr marL="971550" lvl="1" indent="-514350">
              <a:buFont typeface="Wingdings" panose="05000000000000000000" pitchFamily="2" charset="2"/>
              <a:buAutoNum type="circleNumWdWhitePlain"/>
            </a:pPr>
            <a:r>
              <a:rPr lang="en-US" altLang="zh-TW" dirty="0">
                <a:latin typeface="Calibri" panose="020F0502020204030204" pitchFamily="34" charset="0"/>
                <a:cs typeface="Calibri" panose="020F0502020204030204" pitchFamily="34" charset="0"/>
              </a:rPr>
              <a:t>Why do</a:t>
            </a:r>
            <a:r>
              <a:rPr lang="zh-TW" altLang="en-US" dirty="0">
                <a:latin typeface="Calibri" panose="020F0502020204030204" pitchFamily="34" charset="0"/>
                <a:cs typeface="Calibri" panose="020F0502020204030204" pitchFamily="34" charset="0"/>
              </a:rPr>
              <a:t> </a:t>
            </a:r>
            <a:r>
              <a:rPr lang="en-US" altLang="zh-TW" dirty="0">
                <a:latin typeface="Calibri" panose="020F0502020204030204" pitchFamily="34" charset="0"/>
                <a:cs typeface="Calibri" panose="020F0502020204030204" pitchFamily="34" charset="0"/>
              </a:rPr>
              <a:t>we need RNN?</a:t>
            </a:r>
          </a:p>
          <a:p>
            <a:pPr marL="971550" lvl="1" indent="-514350">
              <a:buFont typeface="Wingdings" panose="05000000000000000000" pitchFamily="2" charset="2"/>
              <a:buAutoNum type="circleNumWdWhitePlain"/>
            </a:pPr>
            <a:r>
              <a:rPr lang="en-US" altLang="zh-TW" dirty="0">
                <a:latin typeface="Calibri" panose="020F0502020204030204" pitchFamily="34" charset="0"/>
                <a:cs typeface="Calibri" panose="020F0502020204030204" pitchFamily="34" charset="0"/>
              </a:rPr>
              <a:t>What the function of RNN?</a:t>
            </a:r>
          </a:p>
          <a:p>
            <a:pPr marL="971550" lvl="1" indent="-514350">
              <a:buFont typeface="Wingdings" panose="05000000000000000000" pitchFamily="2" charset="2"/>
              <a:buAutoNum type="circleNumWdWhitePlain"/>
            </a:pPr>
            <a:r>
              <a:rPr lang="en-US" altLang="zh-TW" dirty="0">
                <a:latin typeface="Calibri" panose="020F0502020204030204" pitchFamily="34" charset="0"/>
                <a:cs typeface="Calibri" panose="020F0502020204030204" pitchFamily="34" charset="0"/>
              </a:rPr>
              <a:t>The limitation of RNN?</a:t>
            </a:r>
          </a:p>
          <a:p>
            <a:pPr marL="514350" indent="-514350">
              <a:buFont typeface="Wingdings" panose="05000000000000000000" pitchFamily="2" charset="2"/>
              <a:buAutoNum type="arabicPeriod"/>
            </a:pPr>
            <a:r>
              <a:rPr lang="en-US" altLang="zh-TW" dirty="0">
                <a:latin typeface="Calibri" panose="020F0502020204030204" pitchFamily="34" charset="0"/>
                <a:cs typeface="Calibri" panose="020F0502020204030204" pitchFamily="34" charset="0"/>
              </a:rPr>
              <a:t>LSTM (Long Short-Term Memory )</a:t>
            </a:r>
          </a:p>
          <a:p>
            <a:pPr marL="971550" lvl="1" indent="-514350">
              <a:buFont typeface="Wingdings" panose="05000000000000000000" pitchFamily="2" charset="2"/>
              <a:buAutoNum type="circleNumWdWhitePlain"/>
            </a:pPr>
            <a:r>
              <a:rPr lang="en-US" altLang="zh-TW" dirty="0">
                <a:latin typeface="Calibri" panose="020F0502020204030204" pitchFamily="34" charset="0"/>
                <a:cs typeface="Calibri" panose="020F0502020204030204" pitchFamily="34" charset="0"/>
              </a:rPr>
              <a:t>Why do we need LSTM?</a:t>
            </a:r>
          </a:p>
          <a:p>
            <a:pPr marL="971550" lvl="1" indent="-514350">
              <a:buFont typeface="Wingdings" panose="05000000000000000000" pitchFamily="2" charset="2"/>
              <a:buAutoNum type="circleNumWdWhitePlain"/>
            </a:pPr>
            <a:r>
              <a:rPr lang="en-US" altLang="zh-TW" dirty="0">
                <a:latin typeface="Calibri" panose="020F0502020204030204" pitchFamily="34" charset="0"/>
                <a:cs typeface="Calibri" panose="020F0502020204030204" pitchFamily="34" charset="0"/>
              </a:rPr>
              <a:t>What the function of LSTM?</a:t>
            </a:r>
          </a:p>
          <a:p>
            <a:pPr marL="971550" lvl="1" indent="-514350">
              <a:buFont typeface="Wingdings" panose="05000000000000000000" pitchFamily="2" charset="2"/>
              <a:buAutoNum type="circleNumWdWhitePlain"/>
            </a:pPr>
            <a:r>
              <a:rPr lang="en-US" altLang="zh-TW" dirty="0">
                <a:latin typeface="Calibri" panose="020F0502020204030204" pitchFamily="34" charset="0"/>
                <a:cs typeface="Calibri" panose="020F0502020204030204" pitchFamily="34" charset="0"/>
              </a:rPr>
              <a:t>The limitation of LSTM?</a:t>
            </a:r>
          </a:p>
          <a:p>
            <a:pPr marL="514350" indent="-514350">
              <a:buFont typeface="Wingdings" panose="05000000000000000000" pitchFamily="2" charset="2"/>
              <a:buAutoNum type="arabicPeriod"/>
            </a:pPr>
            <a:r>
              <a:rPr lang="en-US" altLang="zh-TW" dirty="0">
                <a:latin typeface="Calibri" panose="020F0502020204030204" pitchFamily="34" charset="0"/>
                <a:cs typeface="Calibri" panose="020F0502020204030204" pitchFamily="34" charset="0"/>
              </a:rPr>
              <a:t>GRU</a:t>
            </a:r>
          </a:p>
          <a:p>
            <a:pPr marL="971550" lvl="1" indent="-514350">
              <a:buFont typeface="Wingdings" panose="05000000000000000000" pitchFamily="2" charset="2"/>
              <a:buAutoNum type="circleNumWdWhitePlain"/>
            </a:pPr>
            <a:r>
              <a:rPr lang="en-US" altLang="zh-TW" dirty="0">
                <a:latin typeface="Calibri" panose="020F0502020204030204" pitchFamily="34" charset="0"/>
                <a:cs typeface="Calibri" panose="020F0502020204030204" pitchFamily="34" charset="0"/>
              </a:rPr>
              <a:t>The structure of GRU</a:t>
            </a:r>
          </a:p>
          <a:p>
            <a:pPr marL="971550" lvl="1" indent="-514350">
              <a:buFont typeface="Wingdings" panose="05000000000000000000" pitchFamily="2" charset="2"/>
              <a:buAutoNum type="circleNumWdWhitePlain"/>
            </a:pPr>
            <a:r>
              <a:rPr lang="en-US" altLang="zh-TW" dirty="0">
                <a:latin typeface="Calibri" panose="020F0502020204030204" pitchFamily="34" charset="0"/>
                <a:cs typeface="Calibri" panose="020F0502020204030204" pitchFamily="34" charset="0"/>
              </a:rPr>
              <a:t>Comparison GUR with LSTM</a:t>
            </a:r>
          </a:p>
          <a:p>
            <a:pPr marL="514350" indent="-514350">
              <a:buFont typeface="Wingdings" panose="05000000000000000000" pitchFamily="2" charset="2"/>
              <a:buAutoNum type="arabicPeriod"/>
            </a:pPr>
            <a:endParaRPr lang="zh-TW" altLang="en-US" dirty="0">
              <a:latin typeface="Calibri" panose="020F0502020204030204" pitchFamily="34" charset="0"/>
              <a:cs typeface="Calibri" panose="020F0502020204030204" pitchFamily="34" charset="0"/>
            </a:endParaRPr>
          </a:p>
        </p:txBody>
      </p:sp>
      <p:sp>
        <p:nvSpPr>
          <p:cNvPr id="4" name="投影片編號版面配置區 3">
            <a:extLst>
              <a:ext uri="{FF2B5EF4-FFF2-40B4-BE49-F238E27FC236}">
                <a16:creationId xmlns:a16="http://schemas.microsoft.com/office/drawing/2014/main" id="{0D6ECBEB-16A8-542A-2DAD-5496ACE1932B}"/>
              </a:ext>
            </a:extLst>
          </p:cNvPr>
          <p:cNvSpPr>
            <a:spLocks noGrp="1"/>
          </p:cNvSpPr>
          <p:nvPr>
            <p:ph type="sldNum" sz="quarter" idx="12"/>
          </p:nvPr>
        </p:nvSpPr>
        <p:spPr/>
        <p:txBody>
          <a:bodyPr/>
          <a:lstStyle/>
          <a:p>
            <a:fld id="{11941E4F-9D75-46F6-80F1-FBA169357D88}" type="slidenum">
              <a:rPr lang="zh-TW" altLang="en-US" smtClean="0"/>
              <a:t>2</a:t>
            </a:fld>
            <a:endParaRPr lang="zh-TW" altLang="en-US"/>
          </a:p>
        </p:txBody>
      </p:sp>
    </p:spTree>
    <p:extLst>
      <p:ext uri="{BB962C8B-B14F-4D97-AF65-F5344CB8AC3E}">
        <p14:creationId xmlns:p14="http://schemas.microsoft.com/office/powerpoint/2010/main" val="2501291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A72258-070E-F0BC-40AA-B3CCE4E54DD6}"/>
              </a:ext>
            </a:extLst>
          </p:cNvPr>
          <p:cNvSpPr>
            <a:spLocks noGrp="1"/>
          </p:cNvSpPr>
          <p:nvPr>
            <p:ph type="title"/>
          </p:nvPr>
        </p:nvSpPr>
        <p:spPr>
          <a:xfrm>
            <a:off x="838200" y="167967"/>
            <a:ext cx="10515600" cy="1325563"/>
          </a:xfrm>
        </p:spPr>
        <p:txBody>
          <a:bodyPr/>
          <a:lstStyle/>
          <a:p>
            <a:r>
              <a:rPr lang="en-US" altLang="zh-TW" sz="4400" dirty="0">
                <a:latin typeface="Calibri" panose="020F0502020204030204" pitchFamily="34" charset="0"/>
                <a:cs typeface="Calibri" panose="020F0502020204030204" pitchFamily="34" charset="0"/>
              </a:rPr>
              <a:t>LSTM (Long Short-Term Memory)</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1816725F-0A2B-2BA8-8633-DF930AF87F7B}"/>
              </a:ext>
            </a:extLst>
          </p:cNvPr>
          <p:cNvSpPr>
            <a:spLocks noGrp="1"/>
          </p:cNvSpPr>
          <p:nvPr>
            <p:ph idx="1"/>
          </p:nvPr>
        </p:nvSpPr>
        <p:spPr>
          <a:xfrm>
            <a:off x="838199" y="1420200"/>
            <a:ext cx="10908323" cy="5437799"/>
          </a:xfrm>
        </p:spPr>
        <p:txBody>
          <a:bodyPr>
            <a:normAutofit/>
          </a:bodyPr>
          <a:lstStyle/>
          <a:p>
            <a:r>
              <a:rPr lang="en-US" altLang="zh-TW" dirty="0">
                <a:latin typeface="Calibri" panose="020F0502020204030204" pitchFamily="34" charset="0"/>
                <a:cs typeface="Calibri" panose="020F0502020204030204" pitchFamily="34" charset="0"/>
              </a:rPr>
              <a:t>Limitation of LSTM</a:t>
            </a:r>
          </a:p>
          <a:p>
            <a:pPr lvl="1">
              <a:buFont typeface="Wingdings" panose="05000000000000000000" pitchFamily="2" charset="2"/>
              <a:buChar char="Ø"/>
            </a:pPr>
            <a:r>
              <a:rPr lang="en-US" altLang="zh-TW" dirty="0">
                <a:latin typeface="Calibri" panose="020F0502020204030204" pitchFamily="34" charset="0"/>
                <a:cs typeface="Calibri" panose="020F0502020204030204" pitchFamily="34" charset="0"/>
              </a:rPr>
              <a:t>As the number of parameters increases, making training much more difficult, and the execution becomes slower and slower.</a:t>
            </a:r>
          </a:p>
          <a:p>
            <a:pPr lvl="1">
              <a:buFont typeface="Wingdings" panose="05000000000000000000" pitchFamily="2" charset="2"/>
              <a:buChar char="Ø"/>
            </a:pPr>
            <a:r>
              <a:rPr lang="en-US" altLang="zh-TW" dirty="0">
                <a:latin typeface="Calibri" panose="020F0502020204030204" pitchFamily="34" charset="0"/>
                <a:cs typeface="Calibri" panose="020F0502020204030204" pitchFamily="34" charset="0"/>
              </a:rPr>
              <a:t>Therefore, we sometimes use GRU, which is equivalent to LSTM but has fewer parameters, to build a large training model.</a:t>
            </a:r>
          </a:p>
        </p:txBody>
      </p:sp>
      <p:sp>
        <p:nvSpPr>
          <p:cNvPr id="4" name="投影片編號版面配置區 3">
            <a:extLst>
              <a:ext uri="{FF2B5EF4-FFF2-40B4-BE49-F238E27FC236}">
                <a16:creationId xmlns:a16="http://schemas.microsoft.com/office/drawing/2014/main" id="{A7212115-1E51-E846-0DC4-C927DEA167C8}"/>
              </a:ext>
            </a:extLst>
          </p:cNvPr>
          <p:cNvSpPr>
            <a:spLocks noGrp="1"/>
          </p:cNvSpPr>
          <p:nvPr>
            <p:ph type="sldNum" sz="quarter" idx="12"/>
          </p:nvPr>
        </p:nvSpPr>
        <p:spPr/>
        <p:txBody>
          <a:bodyPr/>
          <a:lstStyle/>
          <a:p>
            <a:fld id="{11941E4F-9D75-46F6-80F1-FBA169357D88}" type="slidenum">
              <a:rPr lang="zh-TW" altLang="en-US" smtClean="0"/>
              <a:t>20</a:t>
            </a:fld>
            <a:endParaRPr lang="zh-TW" altLang="en-US"/>
          </a:p>
        </p:txBody>
      </p:sp>
      <p:pic>
        <p:nvPicPr>
          <p:cNvPr id="1026" name="Picture 2">
            <a:extLst>
              <a:ext uri="{FF2B5EF4-FFF2-40B4-BE49-F238E27FC236}">
                <a16:creationId xmlns:a16="http://schemas.microsoft.com/office/drawing/2014/main" id="{821941FA-AF32-B180-8D57-B8F355E443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9825" y="3637280"/>
            <a:ext cx="5158457" cy="2901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039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313" name="Rectangle 12312">
            <a:extLst>
              <a:ext uri="{FF2B5EF4-FFF2-40B4-BE49-F238E27FC236}">
                <a16:creationId xmlns:a16="http://schemas.microsoft.com/office/drawing/2014/main" id="{F1655C47-7AD7-12C1-D144-5C01155B10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087"/>
            <a:ext cx="12191998" cy="5113471"/>
          </a:xfrm>
          <a:prstGeom prst="rect">
            <a:avLst/>
          </a:prstGeom>
          <a:ln>
            <a:noFill/>
          </a:ln>
          <a:effectLst>
            <a:outerShdw blurRad="635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標題 3">
            <a:extLst>
              <a:ext uri="{FF2B5EF4-FFF2-40B4-BE49-F238E27FC236}">
                <a16:creationId xmlns:a16="http://schemas.microsoft.com/office/drawing/2014/main" id="{13BC3A3D-0BFE-87B1-AF96-E131477EBCDB}"/>
              </a:ext>
            </a:extLst>
          </p:cNvPr>
          <p:cNvSpPr>
            <a:spLocks noGrp="1"/>
          </p:cNvSpPr>
          <p:nvPr>
            <p:ph type="title"/>
          </p:nvPr>
        </p:nvSpPr>
        <p:spPr>
          <a:xfrm>
            <a:off x="765614" y="777240"/>
            <a:ext cx="4535516" cy="3777366"/>
          </a:xfrm>
        </p:spPr>
        <p:txBody>
          <a:bodyPr vert="horz" lIns="91440" tIns="45720" rIns="91440" bIns="45720" rtlCol="0" anchor="t">
            <a:normAutofit/>
          </a:bodyPr>
          <a:lstStyle/>
          <a:p>
            <a:r>
              <a:rPr lang="en-US" altLang="zh-TW" sz="4800" dirty="0">
                <a:latin typeface="Calibri" panose="020F0502020204030204" pitchFamily="34" charset="0"/>
                <a:cs typeface="Calibri" panose="020F0502020204030204" pitchFamily="34" charset="0"/>
              </a:rPr>
              <a:t>GRU (Gated Recurrent Unit)</a:t>
            </a:r>
          </a:p>
        </p:txBody>
      </p:sp>
      <p:sp useBgFill="1">
        <p:nvSpPr>
          <p:cNvPr id="12315" name="Rectangle 12314">
            <a:extLst>
              <a:ext uri="{FF2B5EF4-FFF2-40B4-BE49-F238E27FC236}">
                <a16:creationId xmlns:a16="http://schemas.microsoft.com/office/drawing/2014/main" id="{13A48C6C-3CC4-4EE5-A773-EC1EB7F59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5148" y="0"/>
            <a:ext cx="6076852" cy="6849700"/>
          </a:xfrm>
          <a:prstGeom prst="rect">
            <a:avLst/>
          </a:prstGeom>
          <a:ln>
            <a:noFill/>
          </a:ln>
          <a:effectLst>
            <a:outerShdw blurRad="596900" dist="317500" dir="8820000" sx="87000" sy="87000" algn="t" rotWithShape="0">
              <a:schemeClr val="tx1">
                <a:alpha val="2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字版面配置區 4">
            <a:extLst>
              <a:ext uri="{FF2B5EF4-FFF2-40B4-BE49-F238E27FC236}">
                <a16:creationId xmlns:a16="http://schemas.microsoft.com/office/drawing/2014/main" id="{F04634A2-DA04-B91F-7AC3-4AA2AA76A5D0}"/>
              </a:ext>
            </a:extLst>
          </p:cNvPr>
          <p:cNvSpPr>
            <a:spLocks noGrp="1"/>
          </p:cNvSpPr>
          <p:nvPr>
            <p:ph type="body" idx="1"/>
          </p:nvPr>
        </p:nvSpPr>
        <p:spPr>
          <a:xfrm>
            <a:off x="6680578" y="5496520"/>
            <a:ext cx="4974802" cy="1016759"/>
          </a:xfrm>
        </p:spPr>
        <p:txBody>
          <a:bodyPr vert="horz" lIns="91440" tIns="45720" rIns="91440" bIns="45720" rtlCol="0" anchor="ctr">
            <a:normAutofit/>
          </a:bodyPr>
          <a:lstStyle/>
          <a:p>
            <a:pPr marL="971550" lvl="1" indent="-514350">
              <a:buFont typeface="Wingdings" panose="05000000000000000000" pitchFamily="2" charset="2"/>
              <a:buAutoNum type="circleNumWdWhitePlain"/>
            </a:pPr>
            <a:r>
              <a:rPr lang="en-US" altLang="zh-TW" sz="1600" dirty="0">
                <a:latin typeface="Calibri" panose="020F0502020204030204" pitchFamily="34" charset="0"/>
                <a:cs typeface="Calibri" panose="020F0502020204030204" pitchFamily="34" charset="0"/>
              </a:rPr>
              <a:t>The structure of GRU</a:t>
            </a:r>
          </a:p>
          <a:p>
            <a:pPr marL="971550" lvl="1" indent="-514350">
              <a:buFont typeface="Wingdings" panose="05000000000000000000" pitchFamily="2" charset="2"/>
              <a:buAutoNum type="circleNumWdWhitePlain"/>
            </a:pPr>
            <a:r>
              <a:rPr lang="en-US" altLang="zh-TW" sz="1600" dirty="0">
                <a:latin typeface="Calibri" panose="020F0502020204030204" pitchFamily="34" charset="0"/>
                <a:cs typeface="Calibri" panose="020F0502020204030204" pitchFamily="34" charset="0"/>
              </a:rPr>
              <a:t>Comparison GUR with LSTM</a:t>
            </a:r>
          </a:p>
        </p:txBody>
      </p:sp>
      <p:pic>
        <p:nvPicPr>
          <p:cNvPr id="2050" name="Picture 2" descr="GRU Recurrent Neural Networks — A Smart Way to Predict Sequences in Python  | by Saul Dobilas | Towards Data Science">
            <a:extLst>
              <a:ext uri="{FF2B5EF4-FFF2-40B4-BE49-F238E27FC236}">
                <a16:creationId xmlns:a16="http://schemas.microsoft.com/office/drawing/2014/main" id="{2148E513-EA0E-3C24-6832-A5C16395CE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7" r="334" b="-1"/>
          <a:stretch/>
        </p:blipFill>
        <p:spPr bwMode="auto">
          <a:xfrm>
            <a:off x="6115147" y="-1"/>
            <a:ext cx="6076866" cy="5131559"/>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D5086716-2EB2-D3AC-2518-4BBE21478234}"/>
              </a:ext>
            </a:extLst>
          </p:cNvPr>
          <p:cNvSpPr>
            <a:spLocks noGrp="1"/>
          </p:cNvSpPr>
          <p:nvPr>
            <p:ph type="sldNum" sz="quarter" idx="12"/>
          </p:nvPr>
        </p:nvSpPr>
        <p:spPr>
          <a:xfrm>
            <a:off x="8732520" y="6356350"/>
            <a:ext cx="3200400" cy="365125"/>
          </a:xfrm>
        </p:spPr>
        <p:txBody>
          <a:bodyPr vert="horz" lIns="91440" tIns="45720" rIns="91440" bIns="45720" rtlCol="0" anchor="ctr">
            <a:normAutofit/>
          </a:bodyPr>
          <a:lstStyle/>
          <a:p>
            <a:pPr>
              <a:spcAft>
                <a:spcPts val="600"/>
              </a:spcAft>
              <a:defRPr/>
            </a:pPr>
            <a:fld id="{11941E4F-9D75-46F6-80F1-FBA169357D88}" type="slidenum">
              <a:rPr lang="en-US" altLang="zh-TW">
                <a:solidFill>
                  <a:schemeClr val="tx1"/>
                </a:solidFill>
                <a:latin typeface="Calibri" panose="020F0502020204030204" pitchFamily="34" charset="0"/>
                <a:cs typeface="Calibri" panose="020F0502020204030204" pitchFamily="34" charset="0"/>
              </a:rPr>
              <a:pPr>
                <a:spcAft>
                  <a:spcPts val="600"/>
                </a:spcAft>
                <a:defRPr/>
              </a:pPr>
              <a:t>21</a:t>
            </a:fld>
            <a:endParaRPr lang="en-US" altLang="zh-TW">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209178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A72258-070E-F0BC-40AA-B3CCE4E54DD6}"/>
              </a:ext>
            </a:extLst>
          </p:cNvPr>
          <p:cNvSpPr>
            <a:spLocks noGrp="1"/>
          </p:cNvSpPr>
          <p:nvPr>
            <p:ph type="title"/>
          </p:nvPr>
        </p:nvSpPr>
        <p:spPr/>
        <p:txBody>
          <a:bodyPr/>
          <a:lstStyle/>
          <a:p>
            <a:r>
              <a:rPr lang="en-US" altLang="zh-TW" sz="4400" dirty="0">
                <a:latin typeface="Calibri" panose="020F0502020204030204" pitchFamily="34" charset="0"/>
                <a:cs typeface="Calibri" panose="020F0502020204030204" pitchFamily="34" charset="0"/>
              </a:rPr>
              <a:t>GRU (Gated Recurrent Unit)</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1816725F-0A2B-2BA8-8633-DF930AF87F7B}"/>
              </a:ext>
            </a:extLst>
          </p:cNvPr>
          <p:cNvSpPr>
            <a:spLocks noGrp="1"/>
          </p:cNvSpPr>
          <p:nvPr>
            <p:ph idx="1"/>
          </p:nvPr>
        </p:nvSpPr>
        <p:spPr/>
        <p:txBody>
          <a:bodyPr/>
          <a:lstStyle/>
          <a:p>
            <a:r>
              <a:rPr lang="en-US" altLang="zh-TW" dirty="0">
                <a:latin typeface="Calibri" panose="020F0502020204030204" pitchFamily="34" charset="0"/>
                <a:cs typeface="Calibri" panose="020F0502020204030204" pitchFamily="34" charset="0"/>
              </a:rPr>
              <a:t>GRU:</a:t>
            </a:r>
          </a:p>
          <a:p>
            <a:pPr lvl="1">
              <a:buFont typeface="Wingdings" panose="05000000000000000000" pitchFamily="2" charset="2"/>
              <a:buChar char="Ø"/>
            </a:pPr>
            <a:r>
              <a:rPr lang="en-US" altLang="zh-TW" dirty="0">
                <a:latin typeface="Calibri" panose="020F0502020204030204" pitchFamily="34" charset="0"/>
                <a:cs typeface="Calibri" panose="020F0502020204030204" pitchFamily="34" charset="0"/>
              </a:rPr>
              <a:t>Introduced by  </a:t>
            </a:r>
            <a:r>
              <a:rPr lang="en-US" altLang="zh-TW" dirty="0" err="1">
                <a:latin typeface="Calibri" panose="020F0502020204030204" pitchFamily="34" charset="0"/>
                <a:cs typeface="Calibri" panose="020F0502020204030204" pitchFamily="34" charset="0"/>
              </a:rPr>
              <a:t>Kyunghyun</a:t>
            </a:r>
            <a:r>
              <a:rPr lang="en-US" altLang="zh-TW" dirty="0">
                <a:latin typeface="Calibri" panose="020F0502020204030204" pitchFamily="34" charset="0"/>
                <a:cs typeface="Calibri" panose="020F0502020204030204" pitchFamily="34" charset="0"/>
              </a:rPr>
              <a:t> Cho in 2014.</a:t>
            </a:r>
          </a:p>
          <a:p>
            <a:pPr lvl="1">
              <a:buFont typeface="Wingdings" panose="05000000000000000000" pitchFamily="2" charset="2"/>
              <a:buChar char="Ø"/>
            </a:pPr>
            <a:r>
              <a:rPr lang="en-US" altLang="zh-TW" dirty="0">
                <a:latin typeface="Calibri" panose="020F0502020204030204" pitchFamily="34" charset="0"/>
                <a:cs typeface="Calibri" panose="020F0502020204030204" pitchFamily="34" charset="0"/>
              </a:rPr>
              <a:t>A slightly more dramatic variation on the LSTM</a:t>
            </a:r>
          </a:p>
          <a:p>
            <a:pPr lvl="1">
              <a:buFont typeface="Wingdings" panose="05000000000000000000" pitchFamily="2" charset="2"/>
              <a:buChar char="Ø"/>
            </a:pPr>
            <a:r>
              <a:rPr lang="en-US" altLang="zh-TW" dirty="0">
                <a:latin typeface="Calibri" panose="020F0502020204030204" pitchFamily="34" charset="0"/>
                <a:cs typeface="Calibri" panose="020F0502020204030204" pitchFamily="34" charset="0"/>
              </a:rPr>
              <a:t>Combine the forget and input gates into a single “Update Gate.” </a:t>
            </a:r>
          </a:p>
          <a:p>
            <a:pPr lvl="1">
              <a:buFont typeface="Wingdings" panose="05000000000000000000" pitchFamily="2" charset="2"/>
              <a:buChar char="Ø"/>
            </a:pPr>
            <a:r>
              <a:rPr lang="en-US" altLang="zh-TW" dirty="0">
                <a:latin typeface="Calibri" panose="020F0502020204030204" pitchFamily="34" charset="0"/>
                <a:cs typeface="Calibri" panose="020F0502020204030204" pitchFamily="34" charset="0"/>
              </a:rPr>
              <a:t>Also, merge the cell state and hidden state and makes some other changes. </a:t>
            </a:r>
          </a:p>
          <a:p>
            <a:pPr lvl="1">
              <a:buFont typeface="Wingdings" panose="05000000000000000000" pitchFamily="2" charset="2"/>
              <a:buChar char="Ø"/>
            </a:pPr>
            <a:r>
              <a:rPr lang="en-US" altLang="zh-TW" dirty="0">
                <a:latin typeface="Calibri" panose="020F0502020204030204" pitchFamily="34" charset="0"/>
                <a:cs typeface="Calibri" panose="020F0502020204030204" pitchFamily="34" charset="0"/>
              </a:rPr>
              <a:t>Simpler than LSTM and has been growing increasingly popular.</a:t>
            </a:r>
            <a:endParaRPr lang="zh-TW" altLang="en-US" dirty="0">
              <a:latin typeface="Calibri" panose="020F0502020204030204" pitchFamily="34" charset="0"/>
              <a:cs typeface="Calibri" panose="020F0502020204030204" pitchFamily="34" charset="0"/>
            </a:endParaRPr>
          </a:p>
        </p:txBody>
      </p:sp>
      <p:sp>
        <p:nvSpPr>
          <p:cNvPr id="6" name="投影片編號版面配置區 5">
            <a:extLst>
              <a:ext uri="{FF2B5EF4-FFF2-40B4-BE49-F238E27FC236}">
                <a16:creationId xmlns:a16="http://schemas.microsoft.com/office/drawing/2014/main" id="{075E33F1-F917-E7DF-678B-C1141051F30F}"/>
              </a:ext>
            </a:extLst>
          </p:cNvPr>
          <p:cNvSpPr>
            <a:spLocks noGrp="1"/>
          </p:cNvSpPr>
          <p:nvPr>
            <p:ph type="sldNum" sz="quarter" idx="12"/>
          </p:nvPr>
        </p:nvSpPr>
        <p:spPr/>
        <p:txBody>
          <a:bodyPr/>
          <a:lstStyle/>
          <a:p>
            <a:fld id="{11941E4F-9D75-46F6-80F1-FBA169357D88}" type="slidenum">
              <a:rPr lang="zh-TW" altLang="en-US" smtClean="0">
                <a:latin typeface="Calibri" panose="020F0502020204030204" pitchFamily="34" charset="0"/>
                <a:cs typeface="Calibri" panose="020F0502020204030204" pitchFamily="34" charset="0"/>
              </a:rPr>
              <a:t>22</a:t>
            </a:fld>
            <a:endParaRPr lang="zh-TW" altLang="en-US">
              <a:latin typeface="Calibri" panose="020F0502020204030204" pitchFamily="34" charset="0"/>
              <a:cs typeface="Calibri" panose="020F0502020204030204" pitchFamily="34" charset="0"/>
            </a:endParaRPr>
          </a:p>
        </p:txBody>
      </p:sp>
      <p:pic>
        <p:nvPicPr>
          <p:cNvPr id="9" name="Picture 4" descr="A gated recurrent unit neural network.">
            <a:extLst>
              <a:ext uri="{FF2B5EF4-FFF2-40B4-BE49-F238E27FC236}">
                <a16:creationId xmlns:a16="http://schemas.microsoft.com/office/drawing/2014/main" id="{5537DF14-0A84-729A-0100-1C9D246AFD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800" y="4405662"/>
            <a:ext cx="7498080" cy="2315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8831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A72258-070E-F0BC-40AA-B3CCE4E54DD6}"/>
              </a:ext>
            </a:extLst>
          </p:cNvPr>
          <p:cNvSpPr>
            <a:spLocks noGrp="1"/>
          </p:cNvSpPr>
          <p:nvPr>
            <p:ph type="title"/>
          </p:nvPr>
        </p:nvSpPr>
        <p:spPr>
          <a:xfrm>
            <a:off x="153864" y="194395"/>
            <a:ext cx="10515600" cy="1325563"/>
          </a:xfrm>
        </p:spPr>
        <p:txBody>
          <a:bodyPr/>
          <a:lstStyle/>
          <a:p>
            <a:r>
              <a:rPr lang="en-US" altLang="zh-TW" sz="4400" dirty="0">
                <a:latin typeface="Calibri" panose="020F0502020204030204" pitchFamily="34" charset="0"/>
                <a:cs typeface="Calibri" panose="020F0502020204030204" pitchFamily="34" charset="0"/>
              </a:rPr>
              <a:t>GRU (Gated Recurrent Unit)</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1816725F-0A2B-2BA8-8633-DF930AF87F7B}"/>
              </a:ext>
            </a:extLst>
          </p:cNvPr>
          <p:cNvSpPr>
            <a:spLocks noGrp="1"/>
          </p:cNvSpPr>
          <p:nvPr>
            <p:ph idx="1"/>
          </p:nvPr>
        </p:nvSpPr>
        <p:spPr>
          <a:xfrm>
            <a:off x="153864" y="1519958"/>
            <a:ext cx="6839678" cy="5309981"/>
          </a:xfrm>
        </p:spPr>
        <p:txBody>
          <a:bodyPr>
            <a:normAutofit/>
          </a:bodyPr>
          <a:lstStyle/>
          <a:p>
            <a:r>
              <a:rPr lang="en-US" altLang="zh-TW" sz="3200" dirty="0">
                <a:latin typeface="Calibri" panose="020F0502020204030204" pitchFamily="34" charset="0"/>
                <a:cs typeface="Calibri" panose="020F0502020204030204" pitchFamily="34" charset="0"/>
              </a:rPr>
              <a:t>Two important gates in GRU Model:</a:t>
            </a:r>
          </a:p>
          <a:p>
            <a:pPr marL="914400" lvl="1" indent="-457200">
              <a:buFont typeface="+mj-lt"/>
              <a:buAutoNum type="arabicPeriod"/>
            </a:pPr>
            <a:r>
              <a:rPr lang="en-US" altLang="zh-TW" sz="2800" dirty="0">
                <a:latin typeface="Calibri" panose="020F0502020204030204" pitchFamily="34" charset="0"/>
                <a:cs typeface="Calibri" panose="020F0502020204030204" pitchFamily="34" charset="0"/>
              </a:rPr>
              <a:t>Reset Gate: </a:t>
            </a:r>
            <a:br>
              <a:rPr lang="en-US" altLang="zh-TW" sz="2800" i="1" dirty="0">
                <a:latin typeface="Calibri" panose="020F0502020204030204" pitchFamily="34" charset="0"/>
                <a:cs typeface="Calibri" panose="020F0502020204030204" pitchFamily="34" charset="0"/>
              </a:rPr>
            </a:br>
            <a:r>
              <a:rPr lang="en-US" altLang="zh-TW" i="1" dirty="0">
                <a:latin typeface="Calibri" panose="020F0502020204030204" pitchFamily="34" charset="0"/>
                <a:cs typeface="Calibri" panose="020F0502020204030204" pitchFamily="34" charset="0"/>
              </a:rPr>
              <a:t>.</a:t>
            </a:r>
            <a:endParaRPr lang="en-US" altLang="zh-TW" dirty="0">
              <a:latin typeface="Calibri" panose="020F0502020204030204" pitchFamily="34" charset="0"/>
              <a:cs typeface="Calibri" panose="020F0502020204030204" pitchFamily="34" charset="0"/>
            </a:endParaRPr>
          </a:p>
          <a:p>
            <a:pPr marL="914400" lvl="1" indent="-457200">
              <a:buFont typeface="+mj-lt"/>
              <a:buAutoNum type="arabicPeriod"/>
            </a:pPr>
            <a:r>
              <a:rPr lang="en-US" altLang="zh-TW" sz="2800" dirty="0">
                <a:latin typeface="Calibri" panose="020F0502020204030204" pitchFamily="34" charset="0"/>
                <a:cs typeface="Calibri" panose="020F0502020204030204" pitchFamily="34" charset="0"/>
              </a:rPr>
              <a:t>Update Gate: </a:t>
            </a:r>
            <a:br>
              <a:rPr lang="en-US" altLang="zh-TW" sz="2800" dirty="0">
                <a:latin typeface="Calibri" panose="020F0502020204030204" pitchFamily="34" charset="0"/>
                <a:cs typeface="Calibri" panose="020F0502020204030204" pitchFamily="34" charset="0"/>
              </a:rPr>
            </a:br>
            <a:r>
              <a:rPr lang="en-US" altLang="zh-TW" sz="2800" dirty="0">
                <a:latin typeface="Calibri" panose="020F0502020204030204" pitchFamily="34" charset="0"/>
                <a:cs typeface="Calibri" panose="020F0502020204030204" pitchFamily="34" charset="0"/>
              </a:rPr>
              <a:t>Act similar to forget and input gate of LSTM, deciding what information to throw away and what new information to add</a:t>
            </a:r>
            <a:r>
              <a:rPr lang="en-US" altLang="zh-TW" i="1" dirty="0">
                <a:latin typeface="Calibri" panose="020F0502020204030204" pitchFamily="34" charset="0"/>
                <a:cs typeface="Calibri" panose="020F0502020204030204" pitchFamily="34" charset="0"/>
              </a:rPr>
              <a:t>.</a:t>
            </a:r>
          </a:p>
        </p:txBody>
      </p:sp>
      <p:sp>
        <p:nvSpPr>
          <p:cNvPr id="8" name="投影片編號版面配置區 7">
            <a:extLst>
              <a:ext uri="{FF2B5EF4-FFF2-40B4-BE49-F238E27FC236}">
                <a16:creationId xmlns:a16="http://schemas.microsoft.com/office/drawing/2014/main" id="{BEE22295-8726-52ED-384E-7116419A03B1}"/>
              </a:ext>
            </a:extLst>
          </p:cNvPr>
          <p:cNvSpPr>
            <a:spLocks noGrp="1"/>
          </p:cNvSpPr>
          <p:nvPr>
            <p:ph type="sldNum" sz="quarter" idx="12"/>
          </p:nvPr>
        </p:nvSpPr>
        <p:spPr/>
        <p:txBody>
          <a:bodyPr/>
          <a:lstStyle/>
          <a:p>
            <a:fld id="{11941E4F-9D75-46F6-80F1-FBA169357D88}" type="slidenum">
              <a:rPr lang="zh-TW" altLang="en-US" smtClean="0"/>
              <a:t>23</a:t>
            </a:fld>
            <a:endParaRPr lang="zh-TW" altLang="en-US"/>
          </a:p>
        </p:txBody>
      </p:sp>
    </p:spTree>
    <p:extLst>
      <p:ext uri="{BB962C8B-B14F-4D97-AF65-F5344CB8AC3E}">
        <p14:creationId xmlns:p14="http://schemas.microsoft.com/office/powerpoint/2010/main" val="789908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A72258-070E-F0BC-40AA-B3CCE4E54DD6}"/>
              </a:ext>
            </a:extLst>
          </p:cNvPr>
          <p:cNvSpPr>
            <a:spLocks noGrp="1"/>
          </p:cNvSpPr>
          <p:nvPr>
            <p:ph type="title"/>
          </p:nvPr>
        </p:nvSpPr>
        <p:spPr/>
        <p:txBody>
          <a:bodyPr/>
          <a:lstStyle/>
          <a:p>
            <a:r>
              <a:rPr lang="en-US" altLang="zh-TW" sz="4400" dirty="0">
                <a:latin typeface="Calibri" panose="020F0502020204030204" pitchFamily="34" charset="0"/>
                <a:cs typeface="Calibri" panose="020F0502020204030204" pitchFamily="34" charset="0"/>
              </a:rPr>
              <a:t>GRU (Gated Recurrent Unit)</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1816725F-0A2B-2BA8-8633-DF930AF87F7B}"/>
              </a:ext>
            </a:extLst>
          </p:cNvPr>
          <p:cNvSpPr>
            <a:spLocks noGrp="1"/>
          </p:cNvSpPr>
          <p:nvPr>
            <p:ph idx="1"/>
          </p:nvPr>
        </p:nvSpPr>
        <p:spPr/>
        <p:txBody>
          <a:bodyPr/>
          <a:lstStyle/>
          <a:p>
            <a:r>
              <a:rPr lang="en-US" altLang="zh-TW" dirty="0">
                <a:latin typeface="Calibri" panose="020F0502020204030204" pitchFamily="34" charset="0"/>
                <a:cs typeface="Calibri" panose="020F0502020204030204" pitchFamily="34" charset="0"/>
              </a:rPr>
              <a:t>Model Comparison between GRU &amp; LSTM.</a:t>
            </a:r>
            <a:endParaRPr lang="zh-TW" altLang="en-US" dirty="0">
              <a:latin typeface="Calibri" panose="020F0502020204030204" pitchFamily="34" charset="0"/>
              <a:cs typeface="Calibri" panose="020F0502020204030204" pitchFamily="34" charset="0"/>
            </a:endParaRPr>
          </a:p>
        </p:txBody>
      </p:sp>
      <p:sp>
        <p:nvSpPr>
          <p:cNvPr id="6" name="投影片編號版面配置區 5">
            <a:extLst>
              <a:ext uri="{FF2B5EF4-FFF2-40B4-BE49-F238E27FC236}">
                <a16:creationId xmlns:a16="http://schemas.microsoft.com/office/drawing/2014/main" id="{075E33F1-F917-E7DF-678B-C1141051F30F}"/>
              </a:ext>
            </a:extLst>
          </p:cNvPr>
          <p:cNvSpPr>
            <a:spLocks noGrp="1"/>
          </p:cNvSpPr>
          <p:nvPr>
            <p:ph type="sldNum" sz="quarter" idx="12"/>
          </p:nvPr>
        </p:nvSpPr>
        <p:spPr/>
        <p:txBody>
          <a:bodyPr/>
          <a:lstStyle/>
          <a:p>
            <a:fld id="{11941E4F-9D75-46F6-80F1-FBA169357D88}" type="slidenum">
              <a:rPr lang="zh-TW" altLang="en-US" smtClean="0">
                <a:latin typeface="Calibri" panose="020F0502020204030204" pitchFamily="34" charset="0"/>
                <a:cs typeface="Calibri" panose="020F0502020204030204" pitchFamily="34" charset="0"/>
              </a:rPr>
              <a:t>24</a:t>
            </a:fld>
            <a:endParaRPr lang="zh-TW" altLang="en-US">
              <a:latin typeface="Calibri" panose="020F0502020204030204" pitchFamily="34" charset="0"/>
              <a:cs typeface="Calibri" panose="020F0502020204030204" pitchFamily="34" charset="0"/>
            </a:endParaRPr>
          </a:p>
        </p:txBody>
      </p:sp>
      <p:pic>
        <p:nvPicPr>
          <p:cNvPr id="4" name="Picture 4" descr="Illustrated Guide to LSTM's and GRU's: A step by step explanation | by  Michael Phi | Towards Data Science">
            <a:hlinkClick r:id="rId2"/>
            <a:extLst>
              <a:ext uri="{FF2B5EF4-FFF2-40B4-BE49-F238E27FC236}">
                <a16:creationId xmlns:a16="http://schemas.microsoft.com/office/drawing/2014/main" id="{1362AC7B-552E-331B-CFD8-3D3B699FFB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6510"/>
          <a:stretch/>
        </p:blipFill>
        <p:spPr bwMode="auto">
          <a:xfrm>
            <a:off x="838200" y="2416788"/>
            <a:ext cx="9250680" cy="4321478"/>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F8D65DE7-D333-7D56-4FB2-FFC1CEA37710}"/>
              </a:ext>
            </a:extLst>
          </p:cNvPr>
          <p:cNvSpPr txBox="1"/>
          <p:nvPr/>
        </p:nvSpPr>
        <p:spPr>
          <a:xfrm>
            <a:off x="4184495" y="6368934"/>
            <a:ext cx="6766002" cy="369332"/>
          </a:xfrm>
          <a:prstGeom prst="rect">
            <a:avLst/>
          </a:prstGeom>
          <a:solidFill>
            <a:schemeClr val="bg1"/>
          </a:solidFill>
          <a:ln w="3175">
            <a:solidFill>
              <a:schemeClr val="tx1"/>
            </a:solidFill>
          </a:ln>
        </p:spPr>
        <p:txBody>
          <a:bodyPr wrap="square">
            <a:spAutoFit/>
          </a:bodyPr>
          <a:lstStyle/>
          <a:p>
            <a:r>
              <a:rPr lang="en-US" altLang="zh-TW" dirty="0">
                <a:latin typeface="Calibri" panose="020F0502020204030204" pitchFamily="34" charset="0"/>
                <a:cs typeface="Calibri" panose="020F0502020204030204" pitchFamily="34" charset="0"/>
              </a:rPr>
              <a:t>Combine the </a:t>
            </a:r>
            <a:r>
              <a:rPr lang="en-US" altLang="zh-TW" b="1" dirty="0">
                <a:latin typeface="Calibri" panose="020F0502020204030204" pitchFamily="34" charset="0"/>
                <a:cs typeface="Calibri" panose="020F0502020204030204" pitchFamily="34" charset="0"/>
              </a:rPr>
              <a:t>Forget Gate </a:t>
            </a:r>
            <a:r>
              <a:rPr lang="en-US" altLang="zh-TW" dirty="0">
                <a:latin typeface="Calibri" panose="020F0502020204030204" pitchFamily="34" charset="0"/>
                <a:cs typeface="Calibri" panose="020F0502020204030204" pitchFamily="34" charset="0"/>
              </a:rPr>
              <a:t>and </a:t>
            </a:r>
            <a:r>
              <a:rPr lang="en-US" altLang="zh-TW" b="1" dirty="0">
                <a:latin typeface="Calibri" panose="020F0502020204030204" pitchFamily="34" charset="0"/>
                <a:cs typeface="Calibri" panose="020F0502020204030204" pitchFamily="34" charset="0"/>
              </a:rPr>
              <a:t>Input Gate </a:t>
            </a:r>
            <a:r>
              <a:rPr lang="en-US" altLang="zh-TW" dirty="0">
                <a:latin typeface="Calibri" panose="020F0502020204030204" pitchFamily="34" charset="0"/>
                <a:cs typeface="Calibri" panose="020F0502020204030204" pitchFamily="34" charset="0"/>
              </a:rPr>
              <a:t>into a single “</a:t>
            </a:r>
            <a:r>
              <a:rPr lang="en-US" altLang="zh-TW" dirty="0">
                <a:highlight>
                  <a:srgbClr val="FFFF00"/>
                </a:highlight>
                <a:latin typeface="Calibri" panose="020F0502020204030204" pitchFamily="34" charset="0"/>
                <a:cs typeface="Calibri" panose="020F0502020204030204" pitchFamily="34" charset="0"/>
              </a:rPr>
              <a:t>Update Gate</a:t>
            </a:r>
            <a:r>
              <a:rPr lang="en-US" altLang="zh-TW" dirty="0">
                <a:latin typeface="Calibri" panose="020F0502020204030204" pitchFamily="34" charset="0"/>
                <a:cs typeface="Calibri" panose="020F0502020204030204" pitchFamily="34" charset="0"/>
              </a:rPr>
              <a:t>.” </a:t>
            </a:r>
          </a:p>
        </p:txBody>
      </p:sp>
      <p:sp>
        <p:nvSpPr>
          <p:cNvPr id="10" name="矩形 9">
            <a:extLst>
              <a:ext uri="{FF2B5EF4-FFF2-40B4-BE49-F238E27FC236}">
                <a16:creationId xmlns:a16="http://schemas.microsoft.com/office/drawing/2014/main" id="{7402DE08-4AA4-F1D7-9198-ADDD2934CB6F}"/>
              </a:ext>
            </a:extLst>
          </p:cNvPr>
          <p:cNvSpPr/>
          <p:nvPr/>
        </p:nvSpPr>
        <p:spPr>
          <a:xfrm>
            <a:off x="1248937" y="2877015"/>
            <a:ext cx="1449658" cy="457200"/>
          </a:xfrm>
          <a:prstGeom prst="rect">
            <a:avLst/>
          </a:prstGeom>
          <a:noFill/>
          <a:ln w="5715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2F0ABBE5-006A-EB8C-3D99-7039CCD99C28}"/>
              </a:ext>
            </a:extLst>
          </p:cNvPr>
          <p:cNvSpPr/>
          <p:nvPr/>
        </p:nvSpPr>
        <p:spPr>
          <a:xfrm>
            <a:off x="1895707" y="5839832"/>
            <a:ext cx="1156010" cy="457200"/>
          </a:xfrm>
          <a:prstGeom prst="rect">
            <a:avLst/>
          </a:prstGeom>
          <a:noFill/>
          <a:ln w="5715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 name="接點: 肘形 12">
            <a:extLst>
              <a:ext uri="{FF2B5EF4-FFF2-40B4-BE49-F238E27FC236}">
                <a16:creationId xmlns:a16="http://schemas.microsoft.com/office/drawing/2014/main" id="{87912FEA-9400-4AD3-EEDB-7113FCAB304F}"/>
              </a:ext>
            </a:extLst>
          </p:cNvPr>
          <p:cNvCxnSpPr>
            <a:stCxn id="10" idx="3"/>
          </p:cNvCxnSpPr>
          <p:nvPr/>
        </p:nvCxnSpPr>
        <p:spPr>
          <a:xfrm>
            <a:off x="2698595" y="3105615"/>
            <a:ext cx="4817327" cy="2916044"/>
          </a:xfrm>
          <a:prstGeom prst="bentConnector3">
            <a:avLst/>
          </a:prstGeom>
          <a:ln w="5715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EDBE3DAF-C6AD-832A-3323-F0E9ED6BF727}"/>
              </a:ext>
            </a:extLst>
          </p:cNvPr>
          <p:cNvCxnSpPr>
            <a:stCxn id="11" idx="3"/>
          </p:cNvCxnSpPr>
          <p:nvPr/>
        </p:nvCxnSpPr>
        <p:spPr>
          <a:xfrm>
            <a:off x="3051717" y="6068432"/>
            <a:ext cx="4419600" cy="8983"/>
          </a:xfrm>
          <a:prstGeom prst="straightConnector1">
            <a:avLst/>
          </a:prstGeom>
          <a:ln w="5715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CD4CEF93-CA15-8A8D-5B0B-6A2E086D6F80}"/>
              </a:ext>
            </a:extLst>
          </p:cNvPr>
          <p:cNvSpPr/>
          <p:nvPr/>
        </p:nvSpPr>
        <p:spPr>
          <a:xfrm>
            <a:off x="7504771" y="5786587"/>
            <a:ext cx="1449658" cy="457200"/>
          </a:xfrm>
          <a:prstGeom prst="rect">
            <a:avLst/>
          </a:prstGeom>
          <a:noFill/>
          <a:ln w="5715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06702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A72258-070E-F0BC-40AA-B3CCE4E54DD6}"/>
              </a:ext>
            </a:extLst>
          </p:cNvPr>
          <p:cNvSpPr>
            <a:spLocks noGrp="1"/>
          </p:cNvSpPr>
          <p:nvPr>
            <p:ph type="title"/>
          </p:nvPr>
        </p:nvSpPr>
        <p:spPr>
          <a:xfrm>
            <a:off x="838199" y="153192"/>
            <a:ext cx="10515600" cy="1325563"/>
          </a:xfrm>
        </p:spPr>
        <p:txBody>
          <a:bodyPr/>
          <a:lstStyle/>
          <a:p>
            <a:r>
              <a:rPr lang="en-US" altLang="zh-TW" sz="4400" dirty="0">
                <a:latin typeface="Calibri" panose="020F0502020204030204" pitchFamily="34" charset="0"/>
                <a:cs typeface="Calibri" panose="020F0502020204030204" pitchFamily="34" charset="0"/>
              </a:rPr>
              <a:t>GRU (Gated Recurrent Unit)</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1816725F-0A2B-2BA8-8633-DF930AF87F7B}"/>
              </a:ext>
            </a:extLst>
          </p:cNvPr>
          <p:cNvSpPr>
            <a:spLocks noGrp="1"/>
          </p:cNvSpPr>
          <p:nvPr>
            <p:ph idx="1"/>
          </p:nvPr>
        </p:nvSpPr>
        <p:spPr>
          <a:xfrm>
            <a:off x="838199" y="1253331"/>
            <a:ext cx="10515600" cy="475108"/>
          </a:xfrm>
        </p:spPr>
        <p:txBody>
          <a:bodyPr>
            <a:normAutofit lnSpcReduction="10000"/>
          </a:bodyPr>
          <a:lstStyle/>
          <a:p>
            <a:r>
              <a:rPr lang="en-US" altLang="zh-TW" dirty="0">
                <a:latin typeface="Calibri" panose="020F0502020204030204" pitchFamily="34" charset="0"/>
                <a:cs typeface="Calibri" panose="020F0502020204030204" pitchFamily="34" charset="0"/>
              </a:rPr>
              <a:t>Performance Comparison between GRU &amp; LSTM.</a:t>
            </a:r>
          </a:p>
        </p:txBody>
      </p:sp>
      <p:sp>
        <p:nvSpPr>
          <p:cNvPr id="7" name="內容版面配置區 2">
            <a:extLst>
              <a:ext uri="{FF2B5EF4-FFF2-40B4-BE49-F238E27FC236}">
                <a16:creationId xmlns:a16="http://schemas.microsoft.com/office/drawing/2014/main" id="{0C516812-0AB9-4031-EEB3-661FB442A026}"/>
              </a:ext>
            </a:extLst>
          </p:cNvPr>
          <p:cNvSpPr txBox="1">
            <a:spLocks/>
          </p:cNvSpPr>
          <p:nvPr/>
        </p:nvSpPr>
        <p:spPr>
          <a:xfrm>
            <a:off x="8586439" y="1107318"/>
            <a:ext cx="3605561" cy="6143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altLang="zh-TW" sz="1200" i="1" dirty="0">
                <a:latin typeface="Calibri" panose="020F0502020204030204" pitchFamily="34" charset="0"/>
                <a:cs typeface="Calibri" panose="020F0502020204030204" pitchFamily="34" charset="0"/>
              </a:rPr>
              <a:t>Reference: </a:t>
            </a:r>
          </a:p>
          <a:p>
            <a:pPr marL="0" indent="0" algn="r">
              <a:buNone/>
            </a:pPr>
            <a:r>
              <a:rPr lang="en-US" altLang="zh-TW" sz="1200" i="1" dirty="0">
                <a:latin typeface="Calibri" panose="020F0502020204030204" pitchFamily="34" charset="0"/>
                <a:cs typeface="Calibri" panose="020F0502020204030204" pitchFamily="34" charset="0"/>
              </a:rPr>
              <a:t>https://www.youtube.com/watch?v=oBdcTW5TnsM</a:t>
            </a:r>
            <a:endParaRPr lang="zh-TW" altLang="en-US" sz="1200" i="1" dirty="0">
              <a:latin typeface="Calibri" panose="020F0502020204030204" pitchFamily="34" charset="0"/>
              <a:cs typeface="Calibri" panose="020F0502020204030204" pitchFamily="34" charset="0"/>
            </a:endParaRPr>
          </a:p>
        </p:txBody>
      </p:sp>
      <p:graphicFrame>
        <p:nvGraphicFramePr>
          <p:cNvPr id="9" name="表格 8">
            <a:extLst>
              <a:ext uri="{FF2B5EF4-FFF2-40B4-BE49-F238E27FC236}">
                <a16:creationId xmlns:a16="http://schemas.microsoft.com/office/drawing/2014/main" id="{7065A6FC-FD61-7106-A37F-627864BF693B}"/>
              </a:ext>
            </a:extLst>
          </p:cNvPr>
          <p:cNvGraphicFramePr>
            <a:graphicFrameLocks noGrp="1"/>
          </p:cNvGraphicFramePr>
          <p:nvPr>
            <p:extLst>
              <p:ext uri="{D42A27DB-BD31-4B8C-83A1-F6EECF244321}">
                <p14:modId xmlns:p14="http://schemas.microsoft.com/office/powerpoint/2010/main" val="803674595"/>
              </p:ext>
            </p:extLst>
          </p:nvPr>
        </p:nvGraphicFramePr>
        <p:xfrm>
          <a:off x="950330" y="1728439"/>
          <a:ext cx="10646937" cy="4976371"/>
        </p:xfrm>
        <a:graphic>
          <a:graphicData uri="http://schemas.openxmlformats.org/drawingml/2006/table">
            <a:tbl>
              <a:tblPr firstRow="1" bandRow="1">
                <a:tableStyleId>{5C22544A-7EE6-4342-B048-85BDC9FD1C3A}</a:tableStyleId>
              </a:tblPr>
              <a:tblGrid>
                <a:gridCol w="3131016">
                  <a:extLst>
                    <a:ext uri="{9D8B030D-6E8A-4147-A177-3AD203B41FA5}">
                      <a16:colId xmlns:a16="http://schemas.microsoft.com/office/drawing/2014/main" val="4165969406"/>
                    </a:ext>
                  </a:extLst>
                </a:gridCol>
                <a:gridCol w="3966942">
                  <a:extLst>
                    <a:ext uri="{9D8B030D-6E8A-4147-A177-3AD203B41FA5}">
                      <a16:colId xmlns:a16="http://schemas.microsoft.com/office/drawing/2014/main" val="1494440726"/>
                    </a:ext>
                  </a:extLst>
                </a:gridCol>
                <a:gridCol w="3548979">
                  <a:extLst>
                    <a:ext uri="{9D8B030D-6E8A-4147-A177-3AD203B41FA5}">
                      <a16:colId xmlns:a16="http://schemas.microsoft.com/office/drawing/2014/main" val="2927115497"/>
                    </a:ext>
                  </a:extLst>
                </a:gridCol>
              </a:tblGrid>
              <a:tr h="664434">
                <a:tc>
                  <a:txBody>
                    <a:bodyPr/>
                    <a:lstStyle/>
                    <a:p>
                      <a:pPr algn="ctr"/>
                      <a:r>
                        <a:rPr lang="en-US" altLang="zh-TW" sz="2800" dirty="0"/>
                        <a:t>Comparison</a:t>
                      </a:r>
                      <a:endParaRPr lang="zh-TW" altLang="en-US" sz="2800" dirty="0"/>
                    </a:p>
                  </a:txBody>
                  <a:tcPr anchor="ctr"/>
                </a:tc>
                <a:tc>
                  <a:txBody>
                    <a:bodyPr/>
                    <a:lstStyle/>
                    <a:p>
                      <a:pPr algn="ctr"/>
                      <a:r>
                        <a:rPr lang="en-US" altLang="zh-TW" sz="2800" dirty="0"/>
                        <a:t>LSTM</a:t>
                      </a:r>
                      <a:endParaRPr lang="zh-TW" altLang="en-US" sz="2800" dirty="0"/>
                    </a:p>
                  </a:txBody>
                  <a:tcPr anchor="ctr"/>
                </a:tc>
                <a:tc>
                  <a:txBody>
                    <a:bodyPr/>
                    <a:lstStyle/>
                    <a:p>
                      <a:pPr algn="ctr"/>
                      <a:r>
                        <a:rPr lang="en-US" altLang="zh-TW" sz="2800" dirty="0"/>
                        <a:t>GRU</a:t>
                      </a:r>
                      <a:endParaRPr lang="zh-TW" altLang="en-US" sz="2800" dirty="0"/>
                    </a:p>
                  </a:txBody>
                  <a:tcPr anchor="ctr"/>
                </a:tc>
                <a:extLst>
                  <a:ext uri="{0D108BD9-81ED-4DB2-BD59-A6C34878D82A}">
                    <a16:rowId xmlns:a16="http://schemas.microsoft.com/office/drawing/2014/main" val="2126429009"/>
                  </a:ext>
                </a:extLst>
              </a:tr>
              <a:tr h="664434">
                <a:tc>
                  <a:txBody>
                    <a:bodyPr/>
                    <a:lstStyle/>
                    <a:p>
                      <a:r>
                        <a:rPr lang="en-US" altLang="zh-TW" sz="2400" dirty="0">
                          <a:latin typeface="Calibri" panose="020F0502020204030204" pitchFamily="34" charset="0"/>
                          <a:cs typeface="Calibri" panose="020F0502020204030204" pitchFamily="34" charset="0"/>
                        </a:rPr>
                        <a:t>Operation Time</a:t>
                      </a:r>
                      <a:endParaRPr lang="zh-TW" altLang="en-US" sz="2400" dirty="0">
                        <a:latin typeface="Calibri" panose="020F0502020204030204" pitchFamily="34" charset="0"/>
                        <a:cs typeface="Calibri" panose="020F0502020204030204" pitchFamily="34" charset="0"/>
                      </a:endParaRPr>
                    </a:p>
                  </a:txBody>
                  <a:tcPr anchor="ctr"/>
                </a:tc>
                <a:tc>
                  <a:txBody>
                    <a:bodyPr/>
                    <a:lstStyle/>
                    <a:p>
                      <a:r>
                        <a:rPr lang="en-US" altLang="zh-TW" sz="2400" dirty="0">
                          <a:latin typeface="Calibri" panose="020F0502020204030204" pitchFamily="34" charset="0"/>
                          <a:cs typeface="Calibri" panose="020F0502020204030204" pitchFamily="34" charset="0"/>
                        </a:rPr>
                        <a:t>More</a:t>
                      </a:r>
                      <a:endParaRPr lang="zh-TW" altLang="en-US" sz="2400" dirty="0">
                        <a:latin typeface="Calibri" panose="020F0502020204030204" pitchFamily="34" charset="0"/>
                        <a:cs typeface="Calibri" panose="020F0502020204030204" pitchFamily="34" charset="0"/>
                      </a:endParaRPr>
                    </a:p>
                  </a:txBody>
                  <a:tcPr anchor="ctr"/>
                </a:tc>
                <a:tc>
                  <a:txBody>
                    <a:bodyPr/>
                    <a:lstStyle/>
                    <a:p>
                      <a:r>
                        <a:rPr lang="en-US" altLang="zh-TW" sz="2400" dirty="0">
                          <a:latin typeface="Calibri" panose="020F0502020204030204" pitchFamily="34" charset="0"/>
                          <a:cs typeface="Calibri" panose="020F0502020204030204" pitchFamily="34" charset="0"/>
                        </a:rPr>
                        <a:t>Less</a:t>
                      </a:r>
                      <a:endParaRPr lang="zh-TW" altLang="en-US" sz="24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986934957"/>
                  </a:ext>
                </a:extLst>
              </a:tr>
              <a:tr h="664434">
                <a:tc>
                  <a:txBody>
                    <a:bodyPr/>
                    <a:lstStyle/>
                    <a:p>
                      <a:r>
                        <a:rPr lang="en-US" altLang="zh-TW" sz="2400" dirty="0">
                          <a:latin typeface="Calibri" panose="020F0502020204030204" pitchFamily="34" charset="0"/>
                          <a:cs typeface="Calibri" panose="020F0502020204030204" pitchFamily="34" charset="0"/>
                        </a:rPr>
                        <a:t>Quantity of Parameters</a:t>
                      </a:r>
                      <a:endParaRPr lang="zh-TW" altLang="en-US" sz="2400" dirty="0">
                        <a:latin typeface="Calibri" panose="020F0502020204030204" pitchFamily="34" charset="0"/>
                        <a:cs typeface="Calibri" panose="020F0502020204030204" pitchFamily="34" charset="0"/>
                      </a:endParaRPr>
                    </a:p>
                  </a:txBody>
                  <a:tcPr anchor="ctr"/>
                </a:tc>
                <a:tc>
                  <a:txBody>
                    <a:bodyPr/>
                    <a:lstStyle/>
                    <a:p>
                      <a:r>
                        <a:rPr lang="en-US" altLang="zh-TW" sz="2400" dirty="0">
                          <a:latin typeface="Calibri" panose="020F0502020204030204" pitchFamily="34" charset="0"/>
                          <a:cs typeface="Calibri" panose="020F0502020204030204" pitchFamily="34" charset="0"/>
                        </a:rPr>
                        <a:t>More</a:t>
                      </a:r>
                      <a:endParaRPr lang="zh-TW" altLang="en-US" sz="2400" dirty="0">
                        <a:latin typeface="Calibri" panose="020F0502020204030204" pitchFamily="34" charset="0"/>
                        <a:cs typeface="Calibri" panose="020F0502020204030204" pitchFamily="34" charset="0"/>
                      </a:endParaRPr>
                    </a:p>
                  </a:txBody>
                  <a:tcPr anchor="ctr"/>
                </a:tc>
                <a:tc>
                  <a:txBody>
                    <a:bodyPr/>
                    <a:lstStyle/>
                    <a:p>
                      <a:r>
                        <a:rPr lang="en-US" altLang="zh-TW" sz="2400" dirty="0">
                          <a:latin typeface="Calibri" panose="020F0502020204030204" pitchFamily="34" charset="0"/>
                          <a:cs typeface="Calibri" panose="020F0502020204030204" pitchFamily="34" charset="0"/>
                        </a:rPr>
                        <a:t>Fewer</a:t>
                      </a:r>
                      <a:endParaRPr lang="zh-TW" altLang="en-US" sz="24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56272582"/>
                  </a:ext>
                </a:extLst>
              </a:tr>
              <a:tr h="664434">
                <a:tc>
                  <a:txBody>
                    <a:bodyPr/>
                    <a:lstStyle/>
                    <a:p>
                      <a:r>
                        <a:rPr lang="en-US" altLang="zh-TW" sz="2400" dirty="0">
                          <a:latin typeface="Calibri" panose="020F0502020204030204" pitchFamily="34" charset="0"/>
                          <a:cs typeface="Calibri" panose="020F0502020204030204" pitchFamily="34" charset="0"/>
                        </a:rPr>
                        <a:t>Prediction Accuracy</a:t>
                      </a:r>
                      <a:endParaRPr lang="zh-TW" altLang="en-US" sz="2400" dirty="0">
                        <a:latin typeface="Calibri" panose="020F0502020204030204" pitchFamily="34" charset="0"/>
                        <a:cs typeface="Calibri" panose="020F0502020204030204" pitchFamily="34" charset="0"/>
                      </a:endParaRPr>
                    </a:p>
                  </a:txBody>
                  <a:tcPr anchor="ctr"/>
                </a:tc>
                <a:tc gridSpan="2">
                  <a:txBody>
                    <a:bodyPr/>
                    <a:lstStyle/>
                    <a:p>
                      <a:pPr algn="ctr"/>
                      <a:r>
                        <a:rPr lang="en-US" altLang="zh-TW" sz="2400" dirty="0">
                          <a:latin typeface="Calibri" panose="020F0502020204030204" pitchFamily="34" charset="0"/>
                          <a:cs typeface="Calibri" panose="020F0502020204030204" pitchFamily="34" charset="0"/>
                        </a:rPr>
                        <a:t>Equivalent</a:t>
                      </a:r>
                      <a:endParaRPr lang="zh-TW" altLang="en-US" sz="2400" dirty="0">
                        <a:latin typeface="Calibri" panose="020F0502020204030204" pitchFamily="34" charset="0"/>
                        <a:cs typeface="Calibri" panose="020F0502020204030204" pitchFamily="34" charset="0"/>
                      </a:endParaRPr>
                    </a:p>
                  </a:txBody>
                  <a:tcPr anchor="ctr"/>
                </a:tc>
                <a:tc hMerge="1">
                  <a:txBody>
                    <a:bodyPr/>
                    <a:lstStyle/>
                    <a:p>
                      <a:endParaRPr lang="zh-TW" altLang="en-US" sz="24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2327124202"/>
                  </a:ext>
                </a:extLst>
              </a:tr>
              <a:tr h="664434">
                <a:tc>
                  <a:txBody>
                    <a:bodyPr/>
                    <a:lstStyle/>
                    <a:p>
                      <a:r>
                        <a:rPr lang="en-US" altLang="zh-TW" sz="2400" dirty="0">
                          <a:latin typeface="Calibri" panose="020F0502020204030204" pitchFamily="34" charset="0"/>
                          <a:cs typeface="Calibri" panose="020F0502020204030204" pitchFamily="34" charset="0"/>
                        </a:rPr>
                        <a:t>Resources</a:t>
                      </a:r>
                      <a:endParaRPr lang="zh-TW" altLang="en-US" sz="2400" dirty="0">
                        <a:latin typeface="Calibri" panose="020F0502020204030204" pitchFamily="34" charset="0"/>
                        <a:cs typeface="Calibri" panose="020F050202020403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400" dirty="0">
                          <a:latin typeface="Calibri" panose="020F0502020204030204" pitchFamily="34" charset="0"/>
                          <a:cs typeface="Calibri" panose="020F0502020204030204" pitchFamily="34" charset="0"/>
                        </a:rPr>
                        <a:t>More</a:t>
                      </a:r>
                      <a:endParaRPr lang="zh-TW" altLang="en-US" sz="2400" dirty="0">
                        <a:latin typeface="Calibri" panose="020F0502020204030204" pitchFamily="34" charset="0"/>
                        <a:cs typeface="Calibri" panose="020F050202020403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400" dirty="0">
                          <a:latin typeface="Calibri" panose="020F0502020204030204" pitchFamily="34" charset="0"/>
                          <a:cs typeface="Calibri" panose="020F0502020204030204" pitchFamily="34" charset="0"/>
                        </a:rPr>
                        <a:t>Less</a:t>
                      </a:r>
                      <a:endParaRPr lang="zh-TW" altLang="en-US" sz="24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033077397"/>
                  </a:ext>
                </a:extLst>
              </a:tr>
              <a:tr h="1654201">
                <a:tc>
                  <a:txBody>
                    <a:bodyPr/>
                    <a:lstStyle/>
                    <a:p>
                      <a:r>
                        <a:rPr lang="en-US" altLang="zh-TW" sz="2400" dirty="0">
                          <a:latin typeface="Calibri" panose="020F0502020204030204" pitchFamily="34" charset="0"/>
                          <a:cs typeface="Calibri" panose="020F0502020204030204" pitchFamily="34" charset="0"/>
                        </a:rPr>
                        <a:t>Note</a:t>
                      </a:r>
                      <a:endParaRPr lang="zh-TW" altLang="en-US" sz="2400" dirty="0">
                        <a:latin typeface="Calibri" panose="020F0502020204030204" pitchFamily="34" charset="0"/>
                        <a:cs typeface="Calibri" panose="020F0502020204030204" pitchFamily="34" charset="0"/>
                      </a:endParaRPr>
                    </a:p>
                  </a:txBody>
                  <a:tcPr anchor="ctr"/>
                </a:tc>
                <a:tc>
                  <a:txBody>
                    <a:bodyPr/>
                    <a:lstStyle/>
                    <a:p>
                      <a:pPr marL="342900" indent="-342900">
                        <a:buFont typeface="Arial" panose="020B0604020202020204" pitchFamily="34" charset="0"/>
                        <a:buChar char="•"/>
                      </a:pPr>
                      <a:r>
                        <a:rPr lang="en-US" altLang="zh-TW" sz="2400" dirty="0">
                          <a:latin typeface="Calibri" panose="020F0502020204030204" pitchFamily="34" charset="0"/>
                          <a:cs typeface="Calibri" panose="020F0502020204030204" pitchFamily="34" charset="0"/>
                        </a:rPr>
                        <a:t>Three Gates to decide whether to keep the memory or not.</a:t>
                      </a:r>
                      <a:endParaRPr lang="zh-TW" altLang="en-US" sz="2400" dirty="0">
                        <a:latin typeface="Calibri" panose="020F0502020204030204" pitchFamily="34" charset="0"/>
                        <a:cs typeface="Calibri" panose="020F0502020204030204" pitchFamily="34" charset="0"/>
                      </a:endParaRPr>
                    </a:p>
                  </a:txBody>
                  <a:tcPr anchor="ctr"/>
                </a:tc>
                <a:tc>
                  <a:txBody>
                    <a:bodyPr/>
                    <a:lstStyle/>
                    <a:p>
                      <a:pPr marL="342900" indent="-342900">
                        <a:buFont typeface="Arial" panose="020B0604020202020204" pitchFamily="34" charset="0"/>
                        <a:buChar char="•"/>
                      </a:pPr>
                      <a:r>
                        <a:rPr lang="en-US" altLang="zh-TW" sz="2400" dirty="0">
                          <a:latin typeface="Calibri" panose="020F0502020204030204" pitchFamily="34" charset="0"/>
                          <a:cs typeface="Calibri" panose="020F0502020204030204" pitchFamily="34" charset="0"/>
                        </a:rPr>
                        <a:t>Similar to LSTM</a:t>
                      </a:r>
                      <a:br>
                        <a:rPr lang="en-US" altLang="zh-TW" sz="2400" dirty="0">
                          <a:latin typeface="Calibri" panose="020F0502020204030204" pitchFamily="34" charset="0"/>
                          <a:cs typeface="Calibri" panose="020F0502020204030204" pitchFamily="34" charset="0"/>
                        </a:rPr>
                      </a:br>
                      <a:r>
                        <a:rPr lang="en-US" altLang="zh-TW" sz="2400" dirty="0">
                          <a:latin typeface="Calibri" panose="020F0502020204030204" pitchFamily="34" charset="0"/>
                          <a:cs typeface="Calibri" panose="020F0502020204030204" pitchFamily="34" charset="0"/>
                        </a:rPr>
                        <a:t>(Also A variant of RNN.)</a:t>
                      </a:r>
                    </a:p>
                    <a:p>
                      <a:pPr marL="342900" indent="-342900">
                        <a:buFont typeface="Arial" panose="020B0604020202020204" pitchFamily="34" charset="0"/>
                        <a:buChar char="•"/>
                      </a:pPr>
                      <a:r>
                        <a:rPr lang="en-US" altLang="zh-TW" sz="2400" dirty="0">
                          <a:latin typeface="Calibri" panose="020F0502020204030204" pitchFamily="34" charset="0"/>
                          <a:cs typeface="Calibri" panose="020F0502020204030204" pitchFamily="34" charset="0"/>
                        </a:rPr>
                        <a:t>Speed up execution &amp; Reduce memory usage.</a:t>
                      </a:r>
                      <a:endParaRPr lang="zh-TW" altLang="en-US" sz="24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240755371"/>
                  </a:ext>
                </a:extLst>
              </a:tr>
            </a:tbl>
          </a:graphicData>
        </a:graphic>
      </p:graphicFrame>
    </p:spTree>
    <p:extLst>
      <p:ext uri="{BB962C8B-B14F-4D97-AF65-F5344CB8AC3E}">
        <p14:creationId xmlns:p14="http://schemas.microsoft.com/office/powerpoint/2010/main" val="39898594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A72258-070E-F0BC-40AA-B3CCE4E54DD6}"/>
              </a:ext>
            </a:extLst>
          </p:cNvPr>
          <p:cNvSpPr>
            <a:spLocks noGrp="1"/>
          </p:cNvSpPr>
          <p:nvPr>
            <p:ph type="title"/>
          </p:nvPr>
        </p:nvSpPr>
        <p:spPr>
          <a:xfrm>
            <a:off x="838199" y="153192"/>
            <a:ext cx="10515600" cy="1325563"/>
          </a:xfrm>
        </p:spPr>
        <p:txBody>
          <a:bodyPr/>
          <a:lstStyle/>
          <a:p>
            <a:r>
              <a:rPr lang="en-US" altLang="zh-TW" sz="4400" dirty="0">
                <a:latin typeface="Calibri" panose="020F0502020204030204" pitchFamily="34" charset="0"/>
                <a:cs typeface="Calibri" panose="020F0502020204030204" pitchFamily="34" charset="0"/>
              </a:rPr>
              <a:t>GRU (Gated Recurrent Unit)</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1816725F-0A2B-2BA8-8633-DF930AF87F7B}"/>
              </a:ext>
            </a:extLst>
          </p:cNvPr>
          <p:cNvSpPr>
            <a:spLocks noGrp="1"/>
          </p:cNvSpPr>
          <p:nvPr>
            <p:ph idx="1"/>
          </p:nvPr>
        </p:nvSpPr>
        <p:spPr>
          <a:xfrm>
            <a:off x="838199" y="1253330"/>
            <a:ext cx="6532758" cy="5604670"/>
          </a:xfrm>
        </p:spPr>
        <p:txBody>
          <a:bodyPr>
            <a:normAutofit lnSpcReduction="10000"/>
          </a:bodyPr>
          <a:lstStyle/>
          <a:p>
            <a:r>
              <a:rPr lang="en-US" altLang="zh-TW" dirty="0">
                <a:latin typeface="Calibri" panose="020F0502020204030204" pitchFamily="34" charset="0"/>
                <a:cs typeface="Calibri" panose="020F0502020204030204" pitchFamily="34" charset="0"/>
              </a:rPr>
              <a:t>Performance Comparison </a:t>
            </a:r>
            <a:br>
              <a:rPr lang="en-US" altLang="zh-TW" dirty="0">
                <a:latin typeface="Calibri" panose="020F0502020204030204" pitchFamily="34" charset="0"/>
                <a:cs typeface="Calibri" panose="020F0502020204030204" pitchFamily="34" charset="0"/>
              </a:rPr>
            </a:br>
            <a:r>
              <a:rPr lang="en-US" altLang="zh-TW" dirty="0">
                <a:latin typeface="Calibri" panose="020F0502020204030204" pitchFamily="34" charset="0"/>
                <a:cs typeface="Calibri" panose="020F0502020204030204" pitchFamily="34" charset="0"/>
              </a:rPr>
              <a:t>between GRU, LSTM and RNN.</a:t>
            </a:r>
          </a:p>
          <a:p>
            <a:pPr lvl="1">
              <a:buFont typeface="Wingdings" panose="05000000000000000000" pitchFamily="2" charset="2"/>
              <a:buChar char="Ø"/>
            </a:pPr>
            <a:r>
              <a:rPr lang="en-US" altLang="zh-TW" dirty="0">
                <a:latin typeface="Calibri" panose="020F0502020204030204" pitchFamily="34" charset="0"/>
                <a:cs typeface="Calibri" panose="020F0502020204030204" pitchFamily="34" charset="0"/>
              </a:rPr>
              <a:t>Results of the various models in speech signal recognition.</a:t>
            </a:r>
          </a:p>
          <a:p>
            <a:pPr lvl="1">
              <a:buFont typeface="Wingdings" panose="05000000000000000000" pitchFamily="2" charset="2"/>
              <a:buChar char="Ø"/>
            </a:pPr>
            <a:r>
              <a:rPr lang="en-US" altLang="zh-TW" dirty="0">
                <a:latin typeface="Calibri" panose="020F0502020204030204" pitchFamily="34" charset="0"/>
                <a:cs typeface="Calibri" panose="020F0502020204030204" pitchFamily="34" charset="0"/>
              </a:rPr>
              <a:t>Both GRU and LSTM perform much better than the traditional RNN.</a:t>
            </a:r>
          </a:p>
          <a:p>
            <a:pPr lvl="1">
              <a:buFont typeface="Wingdings" panose="05000000000000000000" pitchFamily="2" charset="2"/>
              <a:buChar char="Ø"/>
            </a:pPr>
            <a:r>
              <a:rPr lang="en-US" altLang="zh-TW" dirty="0">
                <a:latin typeface="Calibri" panose="020F0502020204030204" pitchFamily="34" charset="0"/>
                <a:cs typeface="Calibri" panose="020F0502020204030204" pitchFamily="34" charset="0"/>
              </a:rPr>
              <a:t>Although LSTM and GRU have their own advantages and disadvantages, the performance between LSTM and GRU is not significant.</a:t>
            </a:r>
          </a:p>
          <a:p>
            <a:pPr lvl="1">
              <a:buFont typeface="Wingdings" panose="05000000000000000000" pitchFamily="2" charset="2"/>
              <a:buChar char="Ø"/>
            </a:pPr>
            <a:r>
              <a:rPr lang="en-US" altLang="zh-TW" dirty="0">
                <a:latin typeface="Calibri" panose="020F0502020204030204" pitchFamily="34" charset="0"/>
                <a:cs typeface="Calibri" panose="020F0502020204030204" pitchFamily="34" charset="0"/>
              </a:rPr>
              <a:t>The choice between LSTM and GRU should depend on the specific requirements of the task at hand.</a:t>
            </a:r>
          </a:p>
          <a:p>
            <a:pPr lvl="1">
              <a:buFont typeface="Wingdings" panose="05000000000000000000" pitchFamily="2" charset="2"/>
              <a:buChar char="Ø"/>
            </a:pPr>
            <a:r>
              <a:rPr lang="en-US" altLang="zh-TW" dirty="0">
                <a:latin typeface="Calibri" panose="020F0502020204030204" pitchFamily="34" charset="0"/>
                <a:cs typeface="Calibri" panose="020F0502020204030204" pitchFamily="34" charset="0"/>
              </a:rPr>
              <a:t>Almost all state-of-the-art results based on recurrent neural networks are achieved with these two networks (LSTM or GRU)</a:t>
            </a:r>
          </a:p>
        </p:txBody>
      </p:sp>
      <p:sp>
        <p:nvSpPr>
          <p:cNvPr id="7" name="內容版面配置區 2">
            <a:extLst>
              <a:ext uri="{FF2B5EF4-FFF2-40B4-BE49-F238E27FC236}">
                <a16:creationId xmlns:a16="http://schemas.microsoft.com/office/drawing/2014/main" id="{0C516812-0AB9-4031-EEB3-661FB442A026}"/>
              </a:ext>
            </a:extLst>
          </p:cNvPr>
          <p:cNvSpPr txBox="1">
            <a:spLocks/>
          </p:cNvSpPr>
          <p:nvPr/>
        </p:nvSpPr>
        <p:spPr>
          <a:xfrm>
            <a:off x="7370957" y="6243636"/>
            <a:ext cx="4821043" cy="61436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altLang="zh-TW" sz="1200" i="1" dirty="0">
                <a:latin typeface="Calibri" panose="020F0502020204030204" pitchFamily="34" charset="0"/>
                <a:cs typeface="Calibri" panose="020F0502020204030204" pitchFamily="34" charset="0"/>
              </a:rPr>
              <a:t>Reference: </a:t>
            </a:r>
          </a:p>
          <a:p>
            <a:pPr marL="0" indent="0" algn="r">
              <a:buNone/>
            </a:pPr>
            <a:r>
              <a:rPr lang="en-US" altLang="zh-TW" sz="1200" i="1" dirty="0">
                <a:latin typeface="Calibri" panose="020F0502020204030204" pitchFamily="34" charset="0"/>
                <a:cs typeface="Calibri" panose="020F0502020204030204" pitchFamily="34" charset="0"/>
                <a:hlinkClick r:id="rId3"/>
              </a:rPr>
              <a:t>Comparing long short-term memory models (LSTM) with modified recurrent neural network models: GRU</a:t>
            </a:r>
            <a:endParaRPr lang="en-US" altLang="zh-TW" sz="1200" i="1" dirty="0">
              <a:latin typeface="Calibri" panose="020F0502020204030204" pitchFamily="34" charset="0"/>
              <a:cs typeface="Calibri" panose="020F0502020204030204" pitchFamily="34" charset="0"/>
            </a:endParaRPr>
          </a:p>
        </p:txBody>
      </p:sp>
      <p:pic>
        <p:nvPicPr>
          <p:cNvPr id="7170" name="Picture 2">
            <a:extLst>
              <a:ext uri="{FF2B5EF4-FFF2-40B4-BE49-F238E27FC236}">
                <a16:creationId xmlns:a16="http://schemas.microsoft.com/office/drawing/2014/main" id="{CE0BA1A3-6A4B-81AA-BE37-7AF49699A9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9468" y="1712285"/>
            <a:ext cx="4655828" cy="4409735"/>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97101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2">
            <a:extLst>
              <a:ext uri="{FF2B5EF4-FFF2-40B4-BE49-F238E27FC236}">
                <a16:creationId xmlns:a16="http://schemas.microsoft.com/office/drawing/2014/main" id="{7DA3C418-758E-4180-A5D0-8655D680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4">
            <a:extLst>
              <a:ext uri="{FF2B5EF4-FFF2-40B4-BE49-F238E27FC236}">
                <a16:creationId xmlns:a16="http://schemas.microsoft.com/office/drawing/2014/main" id="{28C8EF06-5EC3-4883-AFAF-D74FF4655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5135971" cy="687164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圖片 7">
            <a:extLst>
              <a:ext uri="{FF2B5EF4-FFF2-40B4-BE49-F238E27FC236}">
                <a16:creationId xmlns:a16="http://schemas.microsoft.com/office/drawing/2014/main" id="{02CC52DE-B593-A68F-4729-06F601C42A60}"/>
              </a:ext>
            </a:extLst>
          </p:cNvPr>
          <p:cNvPicPr>
            <a:picLocks noChangeAspect="1"/>
          </p:cNvPicPr>
          <p:nvPr/>
        </p:nvPicPr>
        <p:blipFill rotWithShape="1">
          <a:blip r:embed="rId3"/>
          <a:srcRect t="16569" r="-2" b="9502"/>
          <a:stretch/>
        </p:blipFill>
        <p:spPr>
          <a:xfrm>
            <a:off x="2915455" y="10"/>
            <a:ext cx="9276545" cy="6857990"/>
          </a:xfrm>
          <a:custGeom>
            <a:avLst/>
            <a:gdLst/>
            <a:ahLst/>
            <a:cxnLst/>
            <a:rect l="l" t="t" r="r" b="b"/>
            <a:pathLst>
              <a:path w="9276545" h="6871647">
                <a:moveTo>
                  <a:pt x="9276545" y="0"/>
                </a:moveTo>
                <a:lnTo>
                  <a:pt x="9276545" y="6858000"/>
                </a:lnTo>
                <a:lnTo>
                  <a:pt x="1546051" y="6871647"/>
                </a:lnTo>
                <a:lnTo>
                  <a:pt x="1535751" y="6828910"/>
                </a:lnTo>
                <a:cubicBezTo>
                  <a:pt x="1530460" y="6775140"/>
                  <a:pt x="1515370" y="6618042"/>
                  <a:pt x="1514301" y="6549029"/>
                </a:cubicBezTo>
                <a:cubicBezTo>
                  <a:pt x="1518045" y="6491396"/>
                  <a:pt x="1528503" y="6450608"/>
                  <a:pt x="1529339" y="6414828"/>
                </a:cubicBezTo>
                <a:cubicBezTo>
                  <a:pt x="1525062" y="6359280"/>
                  <a:pt x="1502062" y="6307149"/>
                  <a:pt x="1493941" y="6268848"/>
                </a:cubicBezTo>
                <a:cubicBezTo>
                  <a:pt x="1502669" y="6254191"/>
                  <a:pt x="1469920" y="6200171"/>
                  <a:pt x="1480613" y="6185025"/>
                </a:cubicBezTo>
                <a:cubicBezTo>
                  <a:pt x="1481020" y="6164522"/>
                  <a:pt x="1458164" y="6060790"/>
                  <a:pt x="1443364" y="6018360"/>
                </a:cubicBezTo>
                <a:cubicBezTo>
                  <a:pt x="1426694" y="5970758"/>
                  <a:pt x="1390307" y="5920074"/>
                  <a:pt x="1380584" y="5899407"/>
                </a:cubicBezTo>
                <a:cubicBezTo>
                  <a:pt x="1370860" y="5878740"/>
                  <a:pt x="1392244" y="5920877"/>
                  <a:pt x="1385023" y="5894356"/>
                </a:cubicBezTo>
                <a:cubicBezTo>
                  <a:pt x="1377800" y="5867835"/>
                  <a:pt x="1345702" y="5770498"/>
                  <a:pt x="1337254" y="5740279"/>
                </a:cubicBezTo>
                <a:cubicBezTo>
                  <a:pt x="1353956" y="5738860"/>
                  <a:pt x="1323673" y="5722040"/>
                  <a:pt x="1334321" y="5713042"/>
                </a:cubicBezTo>
                <a:cubicBezTo>
                  <a:pt x="1343675" y="5706701"/>
                  <a:pt x="1336672" y="5700118"/>
                  <a:pt x="1335877" y="5692870"/>
                </a:cubicBezTo>
                <a:cubicBezTo>
                  <a:pt x="1343201" y="5683812"/>
                  <a:pt x="1329617" y="5652064"/>
                  <a:pt x="1319978" y="5643427"/>
                </a:cubicBezTo>
                <a:cubicBezTo>
                  <a:pt x="1286551" y="5622177"/>
                  <a:pt x="1310947" y="5579803"/>
                  <a:pt x="1285321" y="5562271"/>
                </a:cubicBezTo>
                <a:cubicBezTo>
                  <a:pt x="1281540" y="5556238"/>
                  <a:pt x="1279983" y="5550455"/>
                  <a:pt x="1279815" y="5544867"/>
                </a:cubicBezTo>
                <a:lnTo>
                  <a:pt x="1282507" y="5529404"/>
                </a:lnTo>
                <a:lnTo>
                  <a:pt x="1289604" y="5525378"/>
                </a:lnTo>
                <a:lnTo>
                  <a:pt x="1287766" y="5515726"/>
                </a:lnTo>
                <a:lnTo>
                  <a:pt x="1288829" y="5513051"/>
                </a:lnTo>
                <a:cubicBezTo>
                  <a:pt x="1290896" y="5507946"/>
                  <a:pt x="1292688" y="5502897"/>
                  <a:pt x="1293373" y="5497833"/>
                </a:cubicBezTo>
                <a:cubicBezTo>
                  <a:pt x="1288690" y="5483829"/>
                  <a:pt x="1272696" y="5459278"/>
                  <a:pt x="1260736" y="5429027"/>
                </a:cubicBezTo>
                <a:cubicBezTo>
                  <a:pt x="1238579" y="5396416"/>
                  <a:pt x="1238884" y="5351600"/>
                  <a:pt x="1221610" y="5316328"/>
                </a:cubicBezTo>
                <a:lnTo>
                  <a:pt x="1216099" y="5309330"/>
                </a:lnTo>
                <a:lnTo>
                  <a:pt x="1217278" y="5279477"/>
                </a:lnTo>
                <a:cubicBezTo>
                  <a:pt x="1221588" y="5274318"/>
                  <a:pt x="1222716" y="5266940"/>
                  <a:pt x="1218469" y="5260597"/>
                </a:cubicBezTo>
                <a:lnTo>
                  <a:pt x="1206220" y="5152555"/>
                </a:lnTo>
                <a:cubicBezTo>
                  <a:pt x="1205294" y="5116878"/>
                  <a:pt x="1196908" y="5101727"/>
                  <a:pt x="1212921" y="5046536"/>
                </a:cubicBezTo>
                <a:cubicBezTo>
                  <a:pt x="1234138" y="4987918"/>
                  <a:pt x="1204801" y="4903116"/>
                  <a:pt x="1212183" y="4837345"/>
                </a:cubicBezTo>
                <a:cubicBezTo>
                  <a:pt x="1183151" y="4802424"/>
                  <a:pt x="1209228" y="4821062"/>
                  <a:pt x="1202048" y="4784195"/>
                </a:cubicBezTo>
                <a:cubicBezTo>
                  <a:pt x="1202483" y="4760878"/>
                  <a:pt x="1202919" y="4737561"/>
                  <a:pt x="1203354" y="4714245"/>
                </a:cubicBezTo>
                <a:lnTo>
                  <a:pt x="1201502" y="4700836"/>
                </a:lnTo>
                <a:lnTo>
                  <a:pt x="1194919" y="4697224"/>
                </a:lnTo>
                <a:lnTo>
                  <a:pt x="1187792" y="4677162"/>
                </a:lnTo>
                <a:cubicBezTo>
                  <a:pt x="1186060" y="4669625"/>
                  <a:pt x="1185291" y="4661478"/>
                  <a:pt x="1186080" y="4652429"/>
                </a:cubicBezTo>
                <a:cubicBezTo>
                  <a:pt x="1199189" y="4622456"/>
                  <a:pt x="1167081" y="4571771"/>
                  <a:pt x="1184722" y="4534840"/>
                </a:cubicBezTo>
                <a:cubicBezTo>
                  <a:pt x="1182407" y="4499077"/>
                  <a:pt x="1175424" y="4460227"/>
                  <a:pt x="1172188" y="4437851"/>
                </a:cubicBezTo>
                <a:cubicBezTo>
                  <a:pt x="1161331" y="4428466"/>
                  <a:pt x="1178123" y="4398274"/>
                  <a:pt x="1165306" y="4400581"/>
                </a:cubicBezTo>
                <a:cubicBezTo>
                  <a:pt x="1171061" y="4389819"/>
                  <a:pt x="1173552" y="4346771"/>
                  <a:pt x="1168602" y="4335651"/>
                </a:cubicBezTo>
                <a:lnTo>
                  <a:pt x="1178384" y="4280215"/>
                </a:lnTo>
                <a:lnTo>
                  <a:pt x="1177294" y="4274660"/>
                </a:lnTo>
                <a:cubicBezTo>
                  <a:pt x="1177138" y="4268882"/>
                  <a:pt x="1177520" y="4251103"/>
                  <a:pt x="1177448" y="4245552"/>
                </a:cubicBezTo>
                <a:cubicBezTo>
                  <a:pt x="1177252" y="4244155"/>
                  <a:pt x="1177058" y="4242757"/>
                  <a:pt x="1176863" y="4241361"/>
                </a:cubicBezTo>
                <a:lnTo>
                  <a:pt x="1162386" y="4207167"/>
                </a:lnTo>
                <a:cubicBezTo>
                  <a:pt x="1162950" y="4202536"/>
                  <a:pt x="1174655" y="4199565"/>
                  <a:pt x="1174343" y="4192380"/>
                </a:cubicBezTo>
                <a:lnTo>
                  <a:pt x="1160516" y="4164062"/>
                </a:lnTo>
                <a:lnTo>
                  <a:pt x="1161365" y="4158623"/>
                </a:lnTo>
                <a:lnTo>
                  <a:pt x="1144878" y="4076261"/>
                </a:lnTo>
                <a:lnTo>
                  <a:pt x="1123687" y="4005692"/>
                </a:lnTo>
                <a:lnTo>
                  <a:pt x="1096720" y="3754257"/>
                </a:lnTo>
                <a:cubicBezTo>
                  <a:pt x="1083618" y="3639924"/>
                  <a:pt x="1064313" y="3636659"/>
                  <a:pt x="1047682" y="3517638"/>
                </a:cubicBezTo>
                <a:cubicBezTo>
                  <a:pt x="1048550" y="3477187"/>
                  <a:pt x="1049418" y="3436735"/>
                  <a:pt x="1050285" y="3396284"/>
                </a:cubicBezTo>
                <a:lnTo>
                  <a:pt x="1030166" y="3320814"/>
                </a:lnTo>
                <a:lnTo>
                  <a:pt x="1034128" y="3260443"/>
                </a:lnTo>
                <a:lnTo>
                  <a:pt x="1007751" y="3198916"/>
                </a:lnTo>
                <a:cubicBezTo>
                  <a:pt x="1003323" y="3193074"/>
                  <a:pt x="1001150" y="3187393"/>
                  <a:pt x="1000384" y="3181839"/>
                </a:cubicBezTo>
                <a:cubicBezTo>
                  <a:pt x="1000734" y="3176675"/>
                  <a:pt x="1001085" y="3171511"/>
                  <a:pt x="1001435" y="3166346"/>
                </a:cubicBezTo>
                <a:lnTo>
                  <a:pt x="968918" y="3112638"/>
                </a:lnTo>
                <a:cubicBezTo>
                  <a:pt x="957125" y="3092489"/>
                  <a:pt x="955617" y="3065232"/>
                  <a:pt x="934483" y="3031628"/>
                </a:cubicBezTo>
                <a:cubicBezTo>
                  <a:pt x="914631" y="2997037"/>
                  <a:pt x="908933" y="3005661"/>
                  <a:pt x="879229" y="2948196"/>
                </a:cubicBezTo>
                <a:cubicBezTo>
                  <a:pt x="850845" y="2897154"/>
                  <a:pt x="820829" y="2806798"/>
                  <a:pt x="798666" y="2761198"/>
                </a:cubicBezTo>
                <a:cubicBezTo>
                  <a:pt x="773970" y="2714562"/>
                  <a:pt x="758278" y="2715446"/>
                  <a:pt x="746962" y="2694939"/>
                </a:cubicBezTo>
                <a:lnTo>
                  <a:pt x="712796" y="2614779"/>
                </a:lnTo>
                <a:lnTo>
                  <a:pt x="697701" y="2600020"/>
                </a:lnTo>
                <a:cubicBezTo>
                  <a:pt x="697743" y="2598787"/>
                  <a:pt x="697784" y="2597555"/>
                  <a:pt x="697823" y="2596321"/>
                </a:cubicBezTo>
                <a:lnTo>
                  <a:pt x="679645" y="2572602"/>
                </a:lnTo>
                <a:lnTo>
                  <a:pt x="680789" y="2571831"/>
                </a:lnTo>
                <a:cubicBezTo>
                  <a:pt x="682946" y="2569560"/>
                  <a:pt x="683757" y="2566863"/>
                  <a:pt x="681771" y="2563200"/>
                </a:cubicBezTo>
                <a:cubicBezTo>
                  <a:pt x="705290" y="2562299"/>
                  <a:pt x="688388" y="2558438"/>
                  <a:pt x="680456" y="2547723"/>
                </a:cubicBezTo>
                <a:cubicBezTo>
                  <a:pt x="679482" y="2534148"/>
                  <a:pt x="677183" y="2493617"/>
                  <a:pt x="675922" y="2481749"/>
                </a:cubicBezTo>
                <a:lnTo>
                  <a:pt x="672894" y="2476509"/>
                </a:lnTo>
                <a:lnTo>
                  <a:pt x="673143" y="2476297"/>
                </a:lnTo>
                <a:cubicBezTo>
                  <a:pt x="673152" y="2474932"/>
                  <a:pt x="672405" y="2473126"/>
                  <a:pt x="670567" y="2470561"/>
                </a:cubicBezTo>
                <a:lnTo>
                  <a:pt x="667369" y="2466951"/>
                </a:lnTo>
                <a:lnTo>
                  <a:pt x="661495" y="2456785"/>
                </a:lnTo>
                <a:cubicBezTo>
                  <a:pt x="661510" y="2455387"/>
                  <a:pt x="661525" y="2453987"/>
                  <a:pt x="661540" y="2452588"/>
                </a:cubicBezTo>
                <a:lnTo>
                  <a:pt x="664540" y="2449913"/>
                </a:lnTo>
                <a:lnTo>
                  <a:pt x="663581" y="2449129"/>
                </a:lnTo>
                <a:cubicBezTo>
                  <a:pt x="653014" y="2444453"/>
                  <a:pt x="642406" y="2445872"/>
                  <a:pt x="663129" y="2426579"/>
                </a:cubicBezTo>
                <a:cubicBezTo>
                  <a:pt x="643271" y="2414167"/>
                  <a:pt x="657229" y="2404769"/>
                  <a:pt x="650205" y="2379928"/>
                </a:cubicBezTo>
                <a:cubicBezTo>
                  <a:pt x="634911" y="2374359"/>
                  <a:pt x="634260" y="2365346"/>
                  <a:pt x="638008" y="2354824"/>
                </a:cubicBezTo>
                <a:cubicBezTo>
                  <a:pt x="621083" y="2334576"/>
                  <a:pt x="620949" y="2310146"/>
                  <a:pt x="609851" y="2284299"/>
                </a:cubicBezTo>
                <a:lnTo>
                  <a:pt x="585585" y="2155739"/>
                </a:lnTo>
                <a:lnTo>
                  <a:pt x="581391" y="2152892"/>
                </a:lnTo>
                <a:cubicBezTo>
                  <a:pt x="578821" y="2150768"/>
                  <a:pt x="577525" y="2149149"/>
                  <a:pt x="577083" y="2147807"/>
                </a:cubicBezTo>
                <a:lnTo>
                  <a:pt x="577251" y="2147544"/>
                </a:lnTo>
                <a:lnTo>
                  <a:pt x="546845" y="2085601"/>
                </a:lnTo>
                <a:cubicBezTo>
                  <a:pt x="538270" y="2073917"/>
                  <a:pt x="486356" y="1955894"/>
                  <a:pt x="470837" y="1931362"/>
                </a:cubicBezTo>
                <a:lnTo>
                  <a:pt x="428154" y="1657167"/>
                </a:lnTo>
                <a:lnTo>
                  <a:pt x="392797" y="1510175"/>
                </a:lnTo>
                <a:cubicBezTo>
                  <a:pt x="380165" y="1504446"/>
                  <a:pt x="369910" y="1451095"/>
                  <a:pt x="372847" y="1440507"/>
                </a:cubicBezTo>
                <a:cubicBezTo>
                  <a:pt x="369015" y="1433783"/>
                  <a:pt x="338503" y="1376212"/>
                  <a:pt x="344479" y="1367690"/>
                </a:cubicBezTo>
                <a:cubicBezTo>
                  <a:pt x="332264" y="1342150"/>
                  <a:pt x="321736" y="1310521"/>
                  <a:pt x="299558" y="1287266"/>
                </a:cubicBezTo>
                <a:cubicBezTo>
                  <a:pt x="277380" y="1264010"/>
                  <a:pt x="259203" y="1269909"/>
                  <a:pt x="243216" y="1249403"/>
                </a:cubicBezTo>
                <a:cubicBezTo>
                  <a:pt x="227230" y="1228898"/>
                  <a:pt x="218454" y="1166841"/>
                  <a:pt x="203639" y="1164232"/>
                </a:cubicBezTo>
                <a:cubicBezTo>
                  <a:pt x="192352" y="1144923"/>
                  <a:pt x="198158" y="1133798"/>
                  <a:pt x="169195" y="1087898"/>
                </a:cubicBezTo>
                <a:cubicBezTo>
                  <a:pt x="139228" y="1002950"/>
                  <a:pt x="140891" y="969630"/>
                  <a:pt x="98775" y="910071"/>
                </a:cubicBezTo>
                <a:cubicBezTo>
                  <a:pt x="45025" y="831068"/>
                  <a:pt x="34038" y="817468"/>
                  <a:pt x="43820" y="712632"/>
                </a:cubicBezTo>
                <a:cubicBezTo>
                  <a:pt x="34816" y="659496"/>
                  <a:pt x="43273" y="613587"/>
                  <a:pt x="44748" y="591246"/>
                </a:cubicBezTo>
                <a:lnTo>
                  <a:pt x="36767" y="546725"/>
                </a:lnTo>
                <a:cubicBezTo>
                  <a:pt x="36093" y="528360"/>
                  <a:pt x="35418" y="509996"/>
                  <a:pt x="34744" y="491632"/>
                </a:cubicBezTo>
                <a:cubicBezTo>
                  <a:pt x="34670" y="458441"/>
                  <a:pt x="29296" y="473054"/>
                  <a:pt x="29222" y="439863"/>
                </a:cubicBezTo>
                <a:cubicBezTo>
                  <a:pt x="29152" y="439762"/>
                  <a:pt x="2578" y="397168"/>
                  <a:pt x="2507" y="397065"/>
                </a:cubicBezTo>
                <a:cubicBezTo>
                  <a:pt x="-7796" y="385479"/>
                  <a:pt x="17492" y="336832"/>
                  <a:pt x="9810" y="317232"/>
                </a:cubicBezTo>
                <a:lnTo>
                  <a:pt x="25323" y="268841"/>
                </a:lnTo>
                <a:cubicBezTo>
                  <a:pt x="20582" y="241406"/>
                  <a:pt x="55391" y="238509"/>
                  <a:pt x="50278" y="195107"/>
                </a:cubicBezTo>
                <a:cubicBezTo>
                  <a:pt x="49891" y="157638"/>
                  <a:pt x="41873" y="124837"/>
                  <a:pt x="47653" y="93413"/>
                </a:cubicBezTo>
                <a:cubicBezTo>
                  <a:pt x="41389" y="80245"/>
                  <a:pt x="38874" y="67990"/>
                  <a:pt x="48323" y="56668"/>
                </a:cubicBezTo>
                <a:cubicBezTo>
                  <a:pt x="46028" y="30349"/>
                  <a:pt x="37896" y="18658"/>
                  <a:pt x="38423" y="5323"/>
                </a:cubicBezTo>
                <a:lnTo>
                  <a:pt x="39875" y="1"/>
                </a:lnTo>
                <a:close/>
              </a:path>
            </a:pathLst>
          </a:custGeom>
        </p:spPr>
      </p:pic>
      <p:sp>
        <p:nvSpPr>
          <p:cNvPr id="5" name="標題 4">
            <a:extLst>
              <a:ext uri="{FF2B5EF4-FFF2-40B4-BE49-F238E27FC236}">
                <a16:creationId xmlns:a16="http://schemas.microsoft.com/office/drawing/2014/main" id="{506403BF-DB33-FE1D-BD7F-6A7EBCDF5A9A}"/>
              </a:ext>
            </a:extLst>
          </p:cNvPr>
          <p:cNvSpPr>
            <a:spLocks noGrp="1"/>
          </p:cNvSpPr>
          <p:nvPr>
            <p:ph type="title"/>
          </p:nvPr>
        </p:nvSpPr>
        <p:spPr>
          <a:xfrm>
            <a:off x="661916" y="2852381"/>
            <a:ext cx="3161940" cy="2640247"/>
          </a:xfrm>
        </p:spPr>
        <p:txBody>
          <a:bodyPr vert="horz" lIns="91440" tIns="45720" rIns="91440" bIns="45720" rtlCol="0" anchor="b">
            <a:normAutofit/>
          </a:bodyPr>
          <a:lstStyle/>
          <a:p>
            <a:r>
              <a:rPr lang="en-US" altLang="zh-TW" sz="3600" dirty="0">
                <a:solidFill>
                  <a:schemeClr val="tx1">
                    <a:lumMod val="85000"/>
                    <a:lumOff val="15000"/>
                  </a:schemeClr>
                </a:solidFill>
                <a:latin typeface="Calibri" panose="020F0502020204030204" pitchFamily="34" charset="0"/>
                <a:cs typeface="Calibri" panose="020F0502020204030204" pitchFamily="34" charset="0"/>
              </a:rPr>
              <a:t>The End,</a:t>
            </a:r>
            <a:br>
              <a:rPr lang="en-US" altLang="zh-TW" sz="3600" dirty="0">
                <a:solidFill>
                  <a:schemeClr val="tx1">
                    <a:lumMod val="85000"/>
                    <a:lumOff val="15000"/>
                  </a:schemeClr>
                </a:solidFill>
                <a:latin typeface="Calibri" panose="020F0502020204030204" pitchFamily="34" charset="0"/>
                <a:cs typeface="Calibri" panose="020F0502020204030204" pitchFamily="34" charset="0"/>
              </a:rPr>
            </a:br>
            <a:r>
              <a:rPr lang="en-US" altLang="zh-TW" sz="3600" dirty="0">
                <a:solidFill>
                  <a:schemeClr val="tx1">
                    <a:lumMod val="85000"/>
                    <a:lumOff val="15000"/>
                  </a:schemeClr>
                </a:solidFill>
                <a:latin typeface="Calibri" panose="020F0502020204030204" pitchFamily="34" charset="0"/>
                <a:cs typeface="Calibri" panose="020F0502020204030204" pitchFamily="34" charset="0"/>
              </a:rPr>
              <a:t>Thank you.</a:t>
            </a:r>
          </a:p>
        </p:txBody>
      </p:sp>
      <p:sp>
        <p:nvSpPr>
          <p:cNvPr id="6" name="文字版面配置區 5">
            <a:extLst>
              <a:ext uri="{FF2B5EF4-FFF2-40B4-BE49-F238E27FC236}">
                <a16:creationId xmlns:a16="http://schemas.microsoft.com/office/drawing/2014/main" id="{1E921088-27D0-3F6D-EA01-623582E03BE4}"/>
              </a:ext>
            </a:extLst>
          </p:cNvPr>
          <p:cNvSpPr>
            <a:spLocks noGrp="1"/>
          </p:cNvSpPr>
          <p:nvPr>
            <p:ph type="body" idx="1"/>
          </p:nvPr>
        </p:nvSpPr>
        <p:spPr>
          <a:xfrm>
            <a:off x="211873" y="5676901"/>
            <a:ext cx="11742234" cy="1044574"/>
          </a:xfrm>
          <a:solidFill>
            <a:srgbClr val="FFFFFF">
              <a:alpha val="40000"/>
            </a:srgbClr>
          </a:solidFill>
        </p:spPr>
        <p:txBody>
          <a:bodyPr vert="horz" lIns="91440" tIns="45720" rIns="91440" bIns="45720" rtlCol="0">
            <a:normAutofit fontScale="92500" lnSpcReduction="10000"/>
          </a:bodyPr>
          <a:lstStyle/>
          <a:p>
            <a:r>
              <a:rPr lang="en-US" altLang="zh-TW" sz="1800" dirty="0">
                <a:solidFill>
                  <a:schemeClr val="tx1">
                    <a:lumMod val="85000"/>
                    <a:lumOff val="15000"/>
                  </a:schemeClr>
                </a:solidFill>
                <a:latin typeface="Calibri" panose="020F0502020204030204" pitchFamily="34" charset="0"/>
                <a:cs typeface="Calibri" panose="020F0502020204030204" pitchFamily="34" charset="0"/>
              </a:rPr>
              <a:t>Philippians 4:6-7:</a:t>
            </a:r>
          </a:p>
          <a:p>
            <a:pPr marL="285750" indent="-285750">
              <a:buFont typeface="Wingdings" panose="05000000000000000000" pitchFamily="2" charset="2"/>
              <a:buChar char="Ø"/>
            </a:pPr>
            <a:r>
              <a:rPr lang="en-US" altLang="zh-TW" sz="1800" dirty="0">
                <a:solidFill>
                  <a:schemeClr val="tx1">
                    <a:lumMod val="85000"/>
                    <a:lumOff val="15000"/>
                  </a:schemeClr>
                </a:solidFill>
                <a:latin typeface="Calibri" panose="020F0502020204030204" pitchFamily="34" charset="0"/>
                <a:cs typeface="Calibri" panose="020F0502020204030204" pitchFamily="34" charset="0"/>
              </a:rPr>
              <a:t>Do not be anxious about anything, but in every situation, by prayer and petition, with thanksgiving, present your requests to God. </a:t>
            </a:r>
          </a:p>
          <a:p>
            <a:pPr marL="285750" indent="-285750">
              <a:buFont typeface="Wingdings" panose="05000000000000000000" pitchFamily="2" charset="2"/>
              <a:buChar char="Ø"/>
            </a:pPr>
            <a:r>
              <a:rPr lang="en-US" altLang="zh-TW" sz="1800" dirty="0">
                <a:solidFill>
                  <a:schemeClr val="tx1">
                    <a:lumMod val="85000"/>
                    <a:lumOff val="15000"/>
                  </a:schemeClr>
                </a:solidFill>
                <a:latin typeface="Calibri" panose="020F0502020204030204" pitchFamily="34" charset="0"/>
                <a:cs typeface="Calibri" panose="020F0502020204030204" pitchFamily="34" charset="0"/>
              </a:rPr>
              <a:t>And the peace of God, which transcends all understanding, will guard your hearts and your minds in Christ Jesus.</a:t>
            </a:r>
          </a:p>
        </p:txBody>
      </p:sp>
      <p:sp>
        <p:nvSpPr>
          <p:cNvPr id="4" name="投影片編號版面配置區 3">
            <a:extLst>
              <a:ext uri="{FF2B5EF4-FFF2-40B4-BE49-F238E27FC236}">
                <a16:creationId xmlns:a16="http://schemas.microsoft.com/office/drawing/2014/main" id="{595522F3-CF1E-DE79-872F-68BEA42DEE9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11941E4F-9D75-46F6-80F1-FBA169357D88}" type="slidenum">
              <a:rPr lang="en-US" altLang="zh-TW" sz="1000">
                <a:solidFill>
                  <a:srgbClr val="FFFFFF"/>
                </a:solidFill>
                <a:latin typeface="Calibri" panose="020F0502020204030204" pitchFamily="34" charset="0"/>
                <a:cs typeface="Calibri" panose="020F0502020204030204" pitchFamily="34" charset="0"/>
              </a:rPr>
              <a:pPr>
                <a:spcAft>
                  <a:spcPts val="600"/>
                </a:spcAft>
                <a:defRPr/>
              </a:pPr>
              <a:t>27</a:t>
            </a:fld>
            <a:endParaRPr lang="en-US" altLang="zh-TW" sz="1000">
              <a:solidFill>
                <a:srgbClr val="FFFFFF"/>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283347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35" name="Rectangle 9222">
            <a:extLst>
              <a:ext uri="{FF2B5EF4-FFF2-40B4-BE49-F238E27FC236}">
                <a16:creationId xmlns:a16="http://schemas.microsoft.com/office/drawing/2014/main" id="{5964CBE2-084A-47DF-A704-CF5F6217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標題 3">
            <a:extLst>
              <a:ext uri="{FF2B5EF4-FFF2-40B4-BE49-F238E27FC236}">
                <a16:creationId xmlns:a16="http://schemas.microsoft.com/office/drawing/2014/main" id="{DD3BA6A8-CC5A-2B79-A344-2DB263E63E79}"/>
              </a:ext>
            </a:extLst>
          </p:cNvPr>
          <p:cNvSpPr>
            <a:spLocks noGrp="1"/>
          </p:cNvSpPr>
          <p:nvPr>
            <p:ph type="title"/>
          </p:nvPr>
        </p:nvSpPr>
        <p:spPr>
          <a:xfrm>
            <a:off x="838199" y="1174819"/>
            <a:ext cx="4826795" cy="2858363"/>
          </a:xfrm>
        </p:spPr>
        <p:txBody>
          <a:bodyPr vert="horz" lIns="91440" tIns="45720" rIns="91440" bIns="45720" rtlCol="0" anchor="b">
            <a:normAutofit/>
          </a:bodyPr>
          <a:lstStyle/>
          <a:p>
            <a:r>
              <a:rPr lang="en-US" altLang="zh-TW" sz="7200" kern="1200" dirty="0">
                <a:solidFill>
                  <a:schemeClr val="bg1"/>
                </a:solidFill>
                <a:latin typeface="+mj-lt"/>
                <a:ea typeface="+mj-ea"/>
                <a:cs typeface="+mj-cs"/>
              </a:rPr>
              <a:t>Reference</a:t>
            </a:r>
          </a:p>
        </p:txBody>
      </p:sp>
      <p:sp>
        <p:nvSpPr>
          <p:cNvPr id="5" name="文字版面配置區 4">
            <a:extLst>
              <a:ext uri="{FF2B5EF4-FFF2-40B4-BE49-F238E27FC236}">
                <a16:creationId xmlns:a16="http://schemas.microsoft.com/office/drawing/2014/main" id="{888AA83F-FD88-F76A-DE26-FCDBBA4CC8D5}"/>
              </a:ext>
            </a:extLst>
          </p:cNvPr>
          <p:cNvSpPr>
            <a:spLocks noGrp="1"/>
          </p:cNvSpPr>
          <p:nvPr>
            <p:ph type="body" idx="1"/>
          </p:nvPr>
        </p:nvSpPr>
        <p:spPr>
          <a:xfrm>
            <a:off x="835024" y="4414180"/>
            <a:ext cx="4830283" cy="1594507"/>
          </a:xfrm>
        </p:spPr>
        <p:txBody>
          <a:bodyPr vert="horz" lIns="91440" tIns="45720" rIns="91440" bIns="45720" rtlCol="0">
            <a:normAutofit/>
          </a:bodyPr>
          <a:lstStyle/>
          <a:p>
            <a:pPr marL="457200" indent="-457200">
              <a:buFont typeface="Wingdings" panose="05000000000000000000" pitchFamily="2" charset="2"/>
              <a:buAutoNum type="circleNumWdWhitePlain"/>
            </a:pPr>
            <a:r>
              <a:rPr lang="en-US" altLang="zh-TW" kern="1200" dirty="0">
                <a:solidFill>
                  <a:schemeClr val="bg1"/>
                </a:solidFill>
                <a:latin typeface="+mn-lt"/>
                <a:ea typeface="+mn-ea"/>
                <a:cs typeface="+mn-cs"/>
              </a:rPr>
              <a:t>RNN</a:t>
            </a:r>
          </a:p>
          <a:p>
            <a:pPr marL="457200" indent="-457200">
              <a:buFont typeface="Wingdings" panose="05000000000000000000" pitchFamily="2" charset="2"/>
              <a:buAutoNum type="circleNumWdWhitePlain"/>
            </a:pPr>
            <a:r>
              <a:rPr lang="en-US" altLang="zh-TW" kern="1200" dirty="0">
                <a:solidFill>
                  <a:schemeClr val="bg1"/>
                </a:solidFill>
                <a:latin typeface="+mn-lt"/>
                <a:ea typeface="+mn-ea"/>
                <a:cs typeface="+mn-cs"/>
              </a:rPr>
              <a:t>LSTM</a:t>
            </a:r>
          </a:p>
          <a:p>
            <a:pPr marL="457200" indent="-457200">
              <a:buFont typeface="Wingdings" panose="05000000000000000000" pitchFamily="2" charset="2"/>
              <a:buAutoNum type="circleNumWdWhitePlain"/>
            </a:pPr>
            <a:r>
              <a:rPr lang="en-US" altLang="zh-TW" kern="1200" dirty="0">
                <a:solidFill>
                  <a:schemeClr val="bg1"/>
                </a:solidFill>
                <a:latin typeface="+mn-lt"/>
                <a:ea typeface="+mn-ea"/>
                <a:cs typeface="+mn-cs"/>
              </a:rPr>
              <a:t>GRU</a:t>
            </a:r>
          </a:p>
        </p:txBody>
      </p:sp>
      <p:grpSp>
        <p:nvGrpSpPr>
          <p:cNvPr id="9236" name="Group 9224">
            <a:extLst>
              <a:ext uri="{FF2B5EF4-FFF2-40B4-BE49-F238E27FC236}">
                <a16:creationId xmlns:a16="http://schemas.microsoft.com/office/drawing/2014/main" id="{9523617D-D84A-4054-95AA-9F89131D5F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841376"/>
            <a:ext cx="5260976" cy="4707593"/>
            <a:chOff x="6096000" y="841376"/>
            <a:chExt cx="5260976" cy="4707593"/>
          </a:xfrm>
          <a:effectLst>
            <a:outerShdw blurRad="381000" dist="152400" dir="5400000" algn="ctr" rotWithShape="0">
              <a:srgbClr val="000000">
                <a:alpha val="10000"/>
              </a:srgbClr>
            </a:outerShdw>
          </a:effectLst>
        </p:grpSpPr>
        <p:grpSp>
          <p:nvGrpSpPr>
            <p:cNvPr id="9226" name="Group 9225">
              <a:extLst>
                <a:ext uri="{FF2B5EF4-FFF2-40B4-BE49-F238E27FC236}">
                  <a16:creationId xmlns:a16="http://schemas.microsoft.com/office/drawing/2014/main" id="{AB43C5D0-A5EA-4427-B537-1D236BB7AF5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9230" name="Freeform: Shape 9229">
                <a:extLst>
                  <a:ext uri="{FF2B5EF4-FFF2-40B4-BE49-F238E27FC236}">
                    <a16:creationId xmlns:a16="http://schemas.microsoft.com/office/drawing/2014/main" id="{70FA4045-2CBD-47E7-B0D7-2F5619C9AC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237" name="Freeform: Shape 9230">
                <a:extLst>
                  <a:ext uri="{FF2B5EF4-FFF2-40B4-BE49-F238E27FC236}">
                    <a16:creationId xmlns:a16="http://schemas.microsoft.com/office/drawing/2014/main" id="{41DFCB8A-0C16-4BF4-89D1-2A93FDA13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238" name="Group 9226">
              <a:extLst>
                <a:ext uri="{FF2B5EF4-FFF2-40B4-BE49-F238E27FC236}">
                  <a16:creationId xmlns:a16="http://schemas.microsoft.com/office/drawing/2014/main" id="{7EC88587-B5AF-448E-9735-D9A2946AEF3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9228" name="Freeform: Shape 9227">
                <a:extLst>
                  <a:ext uri="{FF2B5EF4-FFF2-40B4-BE49-F238E27FC236}">
                    <a16:creationId xmlns:a16="http://schemas.microsoft.com/office/drawing/2014/main" id="{686A5CBB-E03B-4019-8BCD-78975D39E4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239" name="Freeform: Shape 9228">
                <a:extLst>
                  <a:ext uri="{FF2B5EF4-FFF2-40B4-BE49-F238E27FC236}">
                    <a16:creationId xmlns:a16="http://schemas.microsoft.com/office/drawing/2014/main" id="{94993204-9792-4E61-A83C-73D4379E2B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9218" name="Picture 2" descr="5 people who should never be shown as reference during job interviews |  TJinsite">
            <a:extLst>
              <a:ext uri="{FF2B5EF4-FFF2-40B4-BE49-F238E27FC236}">
                <a16:creationId xmlns:a16="http://schemas.microsoft.com/office/drawing/2014/main" id="{1F831F36-0A1F-370D-5BFA-E0CEA4AA6D1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73730" y="1350833"/>
            <a:ext cx="4105516" cy="3063347"/>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B6E3292C-2F31-A55E-E36F-CF53AC3B6013}"/>
              </a:ext>
            </a:extLst>
          </p:cNvPr>
          <p:cNvSpPr>
            <a:spLocks noGrp="1"/>
          </p:cNvSpPr>
          <p:nvPr>
            <p:ph type="sldNum" sz="quarter" idx="12"/>
          </p:nvPr>
        </p:nvSpPr>
        <p:spPr/>
        <p:txBody>
          <a:bodyPr/>
          <a:lstStyle/>
          <a:p>
            <a:fld id="{11941E4F-9D75-46F6-80F1-FBA169357D88}" type="slidenum">
              <a:rPr lang="zh-TW" altLang="en-US" smtClean="0"/>
              <a:t>28</a:t>
            </a:fld>
            <a:endParaRPr lang="zh-TW" altLang="en-US"/>
          </a:p>
        </p:txBody>
      </p:sp>
    </p:spTree>
    <p:extLst>
      <p:ext uri="{BB962C8B-B14F-4D97-AF65-F5344CB8AC3E}">
        <p14:creationId xmlns:p14="http://schemas.microsoft.com/office/powerpoint/2010/main" val="10114942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AD301B-4FBD-3342-1698-7777C8A5B5AC}"/>
              </a:ext>
            </a:extLst>
          </p:cNvPr>
          <p:cNvSpPr>
            <a:spLocks noGrp="1"/>
          </p:cNvSpPr>
          <p:nvPr>
            <p:ph type="title"/>
          </p:nvPr>
        </p:nvSpPr>
        <p:spPr/>
        <p:txBody>
          <a:bodyPr/>
          <a:lstStyle/>
          <a:p>
            <a:r>
              <a:rPr lang="en-US" altLang="zh-TW" dirty="0">
                <a:latin typeface="Calibri" panose="020F0502020204030204" pitchFamily="34" charset="0"/>
                <a:cs typeface="Calibri" panose="020F0502020204030204" pitchFamily="34" charset="0"/>
              </a:rPr>
              <a:t>Reference</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9C57E306-24DD-22FF-A6ED-E937980097B1}"/>
              </a:ext>
            </a:extLst>
          </p:cNvPr>
          <p:cNvSpPr>
            <a:spLocks noGrp="1"/>
          </p:cNvSpPr>
          <p:nvPr>
            <p:ph idx="1"/>
          </p:nvPr>
        </p:nvSpPr>
        <p:spPr/>
        <p:txBody>
          <a:bodyPr/>
          <a:lstStyle/>
          <a:p>
            <a:pPr marL="0" indent="0">
              <a:buNone/>
            </a:pPr>
            <a:r>
              <a:rPr lang="en-US" altLang="zh-TW" dirty="0">
                <a:latin typeface="Calibri" panose="020F0502020204030204" pitchFamily="34" charset="0"/>
                <a:cs typeface="Calibri" panose="020F0502020204030204" pitchFamily="34" charset="0"/>
              </a:rPr>
              <a:t>〔RNN〕</a:t>
            </a:r>
          </a:p>
          <a:p>
            <a:r>
              <a:rPr lang="en-US" altLang="zh-TW" dirty="0">
                <a:latin typeface="Calibri" panose="020F0502020204030204" pitchFamily="34" charset="0"/>
                <a:cs typeface="Calibri" panose="020F0502020204030204" pitchFamily="34" charset="0"/>
              </a:rPr>
              <a:t>recurrent neural network RNN in python</a:t>
            </a:r>
            <a:br>
              <a:rPr lang="en-US" altLang="zh-TW" dirty="0">
                <a:latin typeface="Calibri" panose="020F0502020204030204" pitchFamily="34" charset="0"/>
                <a:cs typeface="Calibri" panose="020F0502020204030204" pitchFamily="34" charset="0"/>
              </a:rPr>
            </a:br>
            <a:r>
              <a:rPr lang="en-US" altLang="zh-TW" dirty="0">
                <a:latin typeface="Calibri" panose="020F0502020204030204" pitchFamily="34" charset="0"/>
                <a:cs typeface="Calibri" panose="020F0502020204030204" pitchFamily="34" charset="0"/>
                <a:hlinkClick r:id="rId2"/>
              </a:rPr>
              <a:t>https://www.youtube.com/watch?v=Dj7Bkhf3ccw</a:t>
            </a:r>
            <a:r>
              <a:rPr lang="en-US" altLang="zh-TW" dirty="0">
                <a:latin typeface="Calibri" panose="020F0502020204030204" pitchFamily="34" charset="0"/>
                <a:cs typeface="Calibri" panose="020F0502020204030204" pitchFamily="34" charset="0"/>
              </a:rPr>
              <a:t> </a:t>
            </a:r>
          </a:p>
          <a:p>
            <a:r>
              <a:rPr lang="zh-TW" altLang="en-US" dirty="0">
                <a:latin typeface="Calibri" panose="020F0502020204030204" pitchFamily="34" charset="0"/>
                <a:cs typeface="Calibri" panose="020F0502020204030204" pitchFamily="34" charset="0"/>
              </a:rPr>
              <a:t>什麼是循環神經網路 </a:t>
            </a:r>
            <a:r>
              <a:rPr lang="en-US" altLang="zh-TW" dirty="0">
                <a:latin typeface="Calibri" panose="020F0502020204030204" pitchFamily="34" charset="0"/>
                <a:cs typeface="Calibri" panose="020F0502020204030204" pitchFamily="34" charset="0"/>
              </a:rPr>
              <a:t>Recurrent Neural Networks, RNN</a:t>
            </a:r>
            <a:r>
              <a:rPr lang="zh-TW" altLang="en-US" dirty="0">
                <a:latin typeface="Calibri" panose="020F0502020204030204" pitchFamily="34" charset="0"/>
                <a:cs typeface="Calibri" panose="020F0502020204030204" pitchFamily="34" charset="0"/>
              </a:rPr>
              <a:t>？</a:t>
            </a:r>
            <a:br>
              <a:rPr lang="en-US" altLang="zh-TW" dirty="0">
                <a:latin typeface="Calibri" panose="020F0502020204030204" pitchFamily="34" charset="0"/>
                <a:cs typeface="Calibri" panose="020F0502020204030204" pitchFamily="34" charset="0"/>
              </a:rPr>
            </a:br>
            <a:r>
              <a:rPr lang="en-US" altLang="zh-TW" dirty="0">
                <a:latin typeface="Calibri" panose="020F0502020204030204" pitchFamily="34" charset="0"/>
                <a:cs typeface="Calibri" panose="020F0502020204030204" pitchFamily="34" charset="0"/>
                <a:hlinkClick r:id="rId3"/>
              </a:rPr>
              <a:t>https://blog.tibame.com/?p=19075</a:t>
            </a:r>
            <a:r>
              <a:rPr lang="zh-TW" altLang="en-US" dirty="0">
                <a:latin typeface="Calibri" panose="020F0502020204030204" pitchFamily="34" charset="0"/>
                <a:cs typeface="Calibri" panose="020F0502020204030204" pitchFamily="34" charset="0"/>
              </a:rPr>
              <a:t> </a:t>
            </a:r>
            <a:endParaRPr lang="en-US" altLang="zh-TW" dirty="0">
              <a:latin typeface="Calibri" panose="020F0502020204030204" pitchFamily="34" charset="0"/>
              <a:cs typeface="Calibri" panose="020F0502020204030204" pitchFamily="34" charset="0"/>
            </a:endParaRPr>
          </a:p>
          <a:p>
            <a:r>
              <a:rPr lang="zh-TW" altLang="en-US" dirty="0">
                <a:latin typeface="Calibri" panose="020F0502020204030204" pitchFamily="34" charset="0"/>
                <a:cs typeface="Calibri" panose="020F0502020204030204" pitchFamily="34" charset="0"/>
              </a:rPr>
              <a:t>循环神经网络 </a:t>
            </a:r>
            <a:r>
              <a:rPr lang="en-US" altLang="zh-TW" dirty="0">
                <a:latin typeface="Calibri" panose="020F0502020204030204" pitchFamily="34" charset="0"/>
                <a:cs typeface="Calibri" panose="020F0502020204030204" pitchFamily="34" charset="0"/>
              </a:rPr>
              <a:t>– Recurrent Neural Network | RNN</a:t>
            </a:r>
            <a:br>
              <a:rPr lang="en-US" altLang="zh-TW" dirty="0">
                <a:latin typeface="Calibri" panose="020F0502020204030204" pitchFamily="34" charset="0"/>
                <a:cs typeface="Calibri" panose="020F0502020204030204" pitchFamily="34" charset="0"/>
              </a:rPr>
            </a:br>
            <a:r>
              <a:rPr lang="en-US" altLang="zh-TW" dirty="0">
                <a:latin typeface="Calibri" panose="020F0502020204030204" pitchFamily="34" charset="0"/>
                <a:cs typeface="Calibri" panose="020F0502020204030204" pitchFamily="34" charset="0"/>
                <a:hlinkClick r:id="rId4"/>
              </a:rPr>
              <a:t>https://easyai.tech/ai-definition/rnn//</a:t>
            </a:r>
            <a:r>
              <a:rPr lang="en-US" altLang="zh-TW" dirty="0">
                <a:latin typeface="Calibri" panose="020F0502020204030204" pitchFamily="34" charset="0"/>
                <a:cs typeface="Calibri" panose="020F0502020204030204" pitchFamily="34" charset="0"/>
              </a:rPr>
              <a:t> </a:t>
            </a:r>
            <a:endParaRPr lang="zh-TW" altLang="en-US" dirty="0">
              <a:latin typeface="Calibri" panose="020F0502020204030204" pitchFamily="34" charset="0"/>
              <a:cs typeface="Calibri" panose="020F0502020204030204" pitchFamily="34" charset="0"/>
            </a:endParaRPr>
          </a:p>
        </p:txBody>
      </p:sp>
      <p:sp>
        <p:nvSpPr>
          <p:cNvPr id="4" name="投影片編號版面配置區 3">
            <a:extLst>
              <a:ext uri="{FF2B5EF4-FFF2-40B4-BE49-F238E27FC236}">
                <a16:creationId xmlns:a16="http://schemas.microsoft.com/office/drawing/2014/main" id="{276D306C-0F61-5017-A614-B1EC91EFA03D}"/>
              </a:ext>
            </a:extLst>
          </p:cNvPr>
          <p:cNvSpPr>
            <a:spLocks noGrp="1"/>
          </p:cNvSpPr>
          <p:nvPr>
            <p:ph type="sldNum" sz="quarter" idx="12"/>
          </p:nvPr>
        </p:nvSpPr>
        <p:spPr/>
        <p:txBody>
          <a:bodyPr/>
          <a:lstStyle/>
          <a:p>
            <a:fld id="{11941E4F-9D75-46F6-80F1-FBA169357D88}" type="slidenum">
              <a:rPr lang="zh-TW" altLang="en-US" smtClean="0"/>
              <a:t>29</a:t>
            </a:fld>
            <a:endParaRPr lang="zh-TW" altLang="en-US"/>
          </a:p>
        </p:txBody>
      </p:sp>
    </p:spTree>
    <p:extLst>
      <p:ext uri="{BB962C8B-B14F-4D97-AF65-F5344CB8AC3E}">
        <p14:creationId xmlns:p14="http://schemas.microsoft.com/office/powerpoint/2010/main" val="2742036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The Complete Guide to Recurrent Neural Network">
            <a:extLst>
              <a:ext uri="{FF2B5EF4-FFF2-40B4-BE49-F238E27FC236}">
                <a16:creationId xmlns:a16="http://schemas.microsoft.com/office/drawing/2014/main" id="{05048DD9-5E83-65A7-AC55-89E5F3BA73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508" r="27183"/>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標題 3">
            <a:extLst>
              <a:ext uri="{FF2B5EF4-FFF2-40B4-BE49-F238E27FC236}">
                <a16:creationId xmlns:a16="http://schemas.microsoft.com/office/drawing/2014/main" id="{F66674BC-F777-C8BE-0396-7E9A66A02A41}"/>
              </a:ext>
            </a:extLst>
          </p:cNvPr>
          <p:cNvSpPr>
            <a:spLocks noGrp="1"/>
          </p:cNvSpPr>
          <p:nvPr>
            <p:ph type="title"/>
          </p:nvPr>
        </p:nvSpPr>
        <p:spPr>
          <a:xfrm>
            <a:off x="477980" y="1122363"/>
            <a:ext cx="5031865" cy="3204134"/>
          </a:xfrm>
        </p:spPr>
        <p:txBody>
          <a:bodyPr vert="horz" lIns="91440" tIns="45720" rIns="91440" bIns="45720" rtlCol="0" anchor="b">
            <a:normAutofit/>
          </a:bodyPr>
          <a:lstStyle/>
          <a:p>
            <a:r>
              <a:rPr lang="en-US" altLang="zh-TW" sz="4800" dirty="0">
                <a:latin typeface="Calibri" panose="020F0502020204030204" pitchFamily="34" charset="0"/>
                <a:cs typeface="Calibri" panose="020F0502020204030204" pitchFamily="34" charset="0"/>
              </a:rPr>
              <a:t>RNN (Recurrent Neural Networks)</a:t>
            </a:r>
            <a:endParaRPr lang="zh-TW" altLang="en-US" sz="4800" dirty="0">
              <a:latin typeface="Calibri" panose="020F0502020204030204" pitchFamily="34" charset="0"/>
              <a:cs typeface="Calibri" panose="020F0502020204030204" pitchFamily="34" charset="0"/>
            </a:endParaRPr>
          </a:p>
        </p:txBody>
      </p:sp>
      <p:sp>
        <p:nvSpPr>
          <p:cNvPr id="5" name="文字版面配置區 4">
            <a:extLst>
              <a:ext uri="{FF2B5EF4-FFF2-40B4-BE49-F238E27FC236}">
                <a16:creationId xmlns:a16="http://schemas.microsoft.com/office/drawing/2014/main" id="{8D866C50-B90F-5B93-517F-D08FEA1F2C81}"/>
              </a:ext>
            </a:extLst>
          </p:cNvPr>
          <p:cNvSpPr>
            <a:spLocks noGrp="1"/>
          </p:cNvSpPr>
          <p:nvPr>
            <p:ph type="body" idx="1"/>
          </p:nvPr>
        </p:nvSpPr>
        <p:spPr>
          <a:xfrm>
            <a:off x="477980" y="4872922"/>
            <a:ext cx="4023359" cy="1208141"/>
          </a:xfrm>
        </p:spPr>
        <p:txBody>
          <a:bodyPr vert="horz" lIns="91440" tIns="45720" rIns="91440" bIns="45720" rtlCol="0">
            <a:normAutofit/>
          </a:bodyPr>
          <a:lstStyle/>
          <a:p>
            <a:pPr marL="457200" indent="-457200">
              <a:buFont typeface="Wingdings" panose="05000000000000000000" pitchFamily="2" charset="2"/>
              <a:buAutoNum type="circleNumWdWhitePlain"/>
            </a:pPr>
            <a:r>
              <a:rPr lang="en-US" altLang="zh-TW" sz="2000" dirty="0">
                <a:solidFill>
                  <a:schemeClr val="tx1"/>
                </a:solidFill>
                <a:latin typeface="Calibri" panose="020F0502020204030204" pitchFamily="34" charset="0"/>
                <a:cs typeface="Calibri" panose="020F0502020204030204" pitchFamily="34" charset="0"/>
              </a:rPr>
              <a:t>Why do we need RNN?</a:t>
            </a:r>
          </a:p>
          <a:p>
            <a:pPr marL="457200" indent="-457200">
              <a:buFont typeface="Wingdings" panose="05000000000000000000" pitchFamily="2" charset="2"/>
              <a:buAutoNum type="circleNumWdWhitePlain"/>
            </a:pPr>
            <a:r>
              <a:rPr lang="en-US" altLang="zh-TW" sz="2000" dirty="0">
                <a:solidFill>
                  <a:schemeClr val="tx1"/>
                </a:solidFill>
                <a:latin typeface="Calibri" panose="020F0502020204030204" pitchFamily="34" charset="0"/>
                <a:cs typeface="Calibri" panose="020F0502020204030204" pitchFamily="34" charset="0"/>
              </a:rPr>
              <a:t>What the function of RNN?</a:t>
            </a:r>
          </a:p>
          <a:p>
            <a:pPr marL="457200" indent="-457200">
              <a:buFont typeface="Wingdings" panose="05000000000000000000" pitchFamily="2" charset="2"/>
              <a:buAutoNum type="circleNumWdWhitePlain"/>
            </a:pPr>
            <a:r>
              <a:rPr lang="en-US" altLang="zh-TW" sz="2000" dirty="0">
                <a:solidFill>
                  <a:schemeClr val="tx1"/>
                </a:solidFill>
                <a:latin typeface="Calibri" panose="020F0502020204030204" pitchFamily="34" charset="0"/>
                <a:cs typeface="Calibri" panose="020F0502020204030204" pitchFamily="34" charset="0"/>
              </a:rPr>
              <a:t>The limitation of RNN?</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投影片編號版面配置區 1">
            <a:extLst>
              <a:ext uri="{FF2B5EF4-FFF2-40B4-BE49-F238E27FC236}">
                <a16:creationId xmlns:a16="http://schemas.microsoft.com/office/drawing/2014/main" id="{39746D54-6258-A778-4F53-F42E36610AC0}"/>
              </a:ext>
            </a:extLst>
          </p:cNvPr>
          <p:cNvSpPr>
            <a:spLocks noGrp="1"/>
          </p:cNvSpPr>
          <p:nvPr>
            <p:ph type="sldNum" sz="quarter" idx="12"/>
          </p:nvPr>
        </p:nvSpPr>
        <p:spPr/>
        <p:txBody>
          <a:bodyPr/>
          <a:lstStyle/>
          <a:p>
            <a:fld id="{11941E4F-9D75-46F6-80F1-FBA169357D88}" type="slidenum">
              <a:rPr lang="zh-TW" altLang="en-US" smtClean="0"/>
              <a:t>3</a:t>
            </a:fld>
            <a:endParaRPr lang="zh-TW" altLang="en-US"/>
          </a:p>
        </p:txBody>
      </p:sp>
    </p:spTree>
    <p:extLst>
      <p:ext uri="{BB962C8B-B14F-4D97-AF65-F5344CB8AC3E}">
        <p14:creationId xmlns:p14="http://schemas.microsoft.com/office/powerpoint/2010/main" val="5478022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AD301B-4FBD-3342-1698-7777C8A5B5AC}"/>
              </a:ext>
            </a:extLst>
          </p:cNvPr>
          <p:cNvSpPr>
            <a:spLocks noGrp="1"/>
          </p:cNvSpPr>
          <p:nvPr>
            <p:ph type="title"/>
          </p:nvPr>
        </p:nvSpPr>
        <p:spPr/>
        <p:txBody>
          <a:bodyPr/>
          <a:lstStyle/>
          <a:p>
            <a:r>
              <a:rPr lang="en-US" altLang="zh-TW" dirty="0">
                <a:latin typeface="Calibri" panose="020F0502020204030204" pitchFamily="34" charset="0"/>
                <a:cs typeface="Calibri" panose="020F0502020204030204" pitchFamily="34" charset="0"/>
              </a:rPr>
              <a:t>Reference</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9C57E306-24DD-22FF-A6ED-E937980097B1}"/>
              </a:ext>
            </a:extLst>
          </p:cNvPr>
          <p:cNvSpPr>
            <a:spLocks noGrp="1"/>
          </p:cNvSpPr>
          <p:nvPr>
            <p:ph idx="1"/>
          </p:nvPr>
        </p:nvSpPr>
        <p:spPr>
          <a:xfrm>
            <a:off x="838200" y="1825625"/>
            <a:ext cx="10515600" cy="4895850"/>
          </a:xfrm>
        </p:spPr>
        <p:txBody>
          <a:bodyPr>
            <a:normAutofit fontScale="92500"/>
          </a:bodyPr>
          <a:lstStyle/>
          <a:p>
            <a:pPr marL="0" indent="0">
              <a:buNone/>
            </a:pPr>
            <a:r>
              <a:rPr lang="en-US" altLang="zh-TW" dirty="0">
                <a:latin typeface="Calibri" panose="020F0502020204030204" pitchFamily="34" charset="0"/>
                <a:cs typeface="Calibri" panose="020F0502020204030204" pitchFamily="34" charset="0"/>
              </a:rPr>
              <a:t>〔LSTM〕</a:t>
            </a:r>
          </a:p>
          <a:p>
            <a:r>
              <a:rPr lang="zh-TW" altLang="en-US" dirty="0">
                <a:latin typeface="Calibri" panose="020F0502020204030204" pitchFamily="34" charset="0"/>
                <a:cs typeface="Calibri" panose="020F0502020204030204" pitchFamily="34" charset="0"/>
              </a:rPr>
              <a:t>淺談遞歸神經網路 </a:t>
            </a:r>
            <a:r>
              <a:rPr lang="en-US" altLang="zh-TW" dirty="0">
                <a:latin typeface="Calibri" panose="020F0502020204030204" pitchFamily="34" charset="0"/>
                <a:cs typeface="Calibri" panose="020F0502020204030204" pitchFamily="34" charset="0"/>
              </a:rPr>
              <a:t>(RNN) </a:t>
            </a:r>
            <a:r>
              <a:rPr lang="zh-TW" altLang="en-US" dirty="0">
                <a:latin typeface="Calibri" panose="020F0502020204030204" pitchFamily="34" charset="0"/>
                <a:cs typeface="Calibri" panose="020F0502020204030204" pitchFamily="34" charset="0"/>
              </a:rPr>
              <a:t>與長短期記憶模型 </a:t>
            </a:r>
            <a:r>
              <a:rPr lang="en-US" altLang="zh-TW" dirty="0">
                <a:latin typeface="Calibri" panose="020F0502020204030204" pitchFamily="34" charset="0"/>
                <a:cs typeface="Calibri" panose="020F0502020204030204" pitchFamily="34" charset="0"/>
              </a:rPr>
              <a:t>(LSTM)</a:t>
            </a:r>
            <a:br>
              <a:rPr lang="en-US" altLang="zh-TW" dirty="0">
                <a:latin typeface="Calibri" panose="020F0502020204030204" pitchFamily="34" charset="0"/>
                <a:cs typeface="Calibri" panose="020F0502020204030204" pitchFamily="34" charset="0"/>
              </a:rPr>
            </a:br>
            <a:r>
              <a:rPr lang="en-US" altLang="zh-TW" sz="1600" dirty="0">
                <a:latin typeface="Calibri" panose="020F0502020204030204" pitchFamily="34" charset="0"/>
                <a:cs typeface="Calibri" panose="020F0502020204030204" pitchFamily="34" charset="0"/>
                <a:hlinkClick r:id="rId2"/>
              </a:rPr>
              <a:t>https://tengyuanchang.medium.com/%E6%B7%BA%E8%AB%87%E9%81%9E%E6%AD%B8%E7%A5%9E%E7%B6%93%E7%B6%B2%E8%B7%AF-rnn-%E8%88%87%E9%95%B7%E7%9F%AD%E6%9C%9F%E8%A8%98%E6%86%B6%E6%A8%A1%E5%9E%8B-lstm-300cbe5efcc3</a:t>
            </a:r>
            <a:r>
              <a:rPr lang="en-US" altLang="zh-TW" sz="1600" dirty="0">
                <a:latin typeface="Calibri" panose="020F0502020204030204" pitchFamily="34" charset="0"/>
                <a:cs typeface="Calibri" panose="020F0502020204030204" pitchFamily="34" charset="0"/>
              </a:rPr>
              <a:t> </a:t>
            </a:r>
          </a:p>
          <a:p>
            <a:r>
              <a:rPr lang="zh-TW" altLang="en-US" dirty="0">
                <a:latin typeface="Calibri" panose="020F0502020204030204" pitchFamily="34" charset="0"/>
                <a:cs typeface="Calibri" panose="020F0502020204030204" pitchFamily="34" charset="0"/>
              </a:rPr>
              <a:t>長短期記憶網</a:t>
            </a:r>
            <a:r>
              <a:rPr lang="en-US" altLang="zh-TW" dirty="0">
                <a:latin typeface="Calibri" panose="020F0502020204030204" pitchFamily="34" charset="0"/>
                <a:cs typeface="Calibri" panose="020F0502020204030204" pitchFamily="34" charset="0"/>
              </a:rPr>
              <a:t>– Long short-term memory | LSTM</a:t>
            </a:r>
            <a:br>
              <a:rPr lang="en-US" altLang="zh-TW" dirty="0">
                <a:latin typeface="Calibri" panose="020F0502020204030204" pitchFamily="34" charset="0"/>
                <a:cs typeface="Calibri" panose="020F0502020204030204" pitchFamily="34" charset="0"/>
              </a:rPr>
            </a:br>
            <a:r>
              <a:rPr lang="en-US" altLang="zh-TW" dirty="0">
                <a:latin typeface="Calibri" panose="020F0502020204030204" pitchFamily="34" charset="0"/>
                <a:cs typeface="Calibri" panose="020F0502020204030204" pitchFamily="34" charset="0"/>
                <a:hlinkClick r:id="rId3"/>
              </a:rPr>
              <a:t>https://easyai.tech/ai-definition/lstm/</a:t>
            </a:r>
            <a:r>
              <a:rPr lang="en-US" altLang="zh-TW" dirty="0">
                <a:latin typeface="Calibri" panose="020F0502020204030204" pitchFamily="34" charset="0"/>
                <a:cs typeface="Calibri" panose="020F0502020204030204" pitchFamily="34" charset="0"/>
              </a:rPr>
              <a:t> </a:t>
            </a:r>
          </a:p>
          <a:p>
            <a:r>
              <a:rPr lang="en-US" altLang="zh-TW" dirty="0">
                <a:latin typeface="Calibri" panose="020F0502020204030204" pitchFamily="34" charset="0"/>
                <a:cs typeface="Calibri" panose="020F0502020204030204" pitchFamily="34" charset="0"/>
              </a:rPr>
              <a:t>Understanding LSTM Networks</a:t>
            </a:r>
            <a:br>
              <a:rPr lang="en-US" altLang="zh-TW" dirty="0">
                <a:latin typeface="Calibri" panose="020F0502020204030204" pitchFamily="34" charset="0"/>
                <a:cs typeface="Calibri" panose="020F0502020204030204" pitchFamily="34" charset="0"/>
              </a:rPr>
            </a:br>
            <a:r>
              <a:rPr lang="en-US" altLang="zh-TW" dirty="0">
                <a:latin typeface="Calibri" panose="020F0502020204030204" pitchFamily="34" charset="0"/>
                <a:cs typeface="Calibri" panose="020F0502020204030204" pitchFamily="34" charset="0"/>
                <a:hlinkClick r:id="rId4"/>
              </a:rPr>
              <a:t>https://colah.github.io/posts/2015-08-Understanding-LSTMs/</a:t>
            </a:r>
            <a:r>
              <a:rPr lang="zh-TW" altLang="en-US" dirty="0">
                <a:latin typeface="Calibri" panose="020F0502020204030204" pitchFamily="34" charset="0"/>
                <a:cs typeface="Calibri" panose="020F0502020204030204" pitchFamily="34" charset="0"/>
              </a:rPr>
              <a:t> </a:t>
            </a:r>
            <a:endParaRPr lang="en-US" altLang="zh-TW" dirty="0">
              <a:latin typeface="Calibri" panose="020F0502020204030204" pitchFamily="34" charset="0"/>
              <a:cs typeface="Calibri" panose="020F0502020204030204" pitchFamily="34" charset="0"/>
            </a:endParaRPr>
          </a:p>
          <a:p>
            <a:r>
              <a:rPr lang="zh-TW" altLang="en-US" dirty="0">
                <a:latin typeface="Calibri" panose="020F0502020204030204" pitchFamily="34" charset="0"/>
                <a:cs typeface="Calibri" panose="020F0502020204030204" pitchFamily="34" charset="0"/>
              </a:rPr>
              <a:t>比較長短期記憶模型 </a:t>
            </a:r>
            <a:r>
              <a:rPr lang="en-US" altLang="zh-TW" dirty="0">
                <a:latin typeface="Calibri" panose="020F0502020204030204" pitchFamily="34" charset="0"/>
                <a:cs typeface="Calibri" panose="020F0502020204030204" pitchFamily="34" charset="0"/>
              </a:rPr>
              <a:t>(LSTM) </a:t>
            </a:r>
            <a:r>
              <a:rPr lang="zh-TW" altLang="en-US" dirty="0">
                <a:latin typeface="Calibri" panose="020F0502020204030204" pitchFamily="34" charset="0"/>
                <a:cs typeface="Calibri" panose="020F0502020204030204" pitchFamily="34" charset="0"/>
              </a:rPr>
              <a:t>與改良後的遞歸神經網路模型：</a:t>
            </a:r>
            <a:r>
              <a:rPr lang="en-US" altLang="zh-TW" dirty="0">
                <a:latin typeface="Calibri" panose="020F0502020204030204" pitchFamily="34" charset="0"/>
                <a:cs typeface="Calibri" panose="020F0502020204030204" pitchFamily="34" charset="0"/>
              </a:rPr>
              <a:t>GRU</a:t>
            </a:r>
            <a:br>
              <a:rPr lang="en-US" altLang="zh-TW" dirty="0">
                <a:latin typeface="Calibri" panose="020F0502020204030204" pitchFamily="34" charset="0"/>
                <a:cs typeface="Calibri" panose="020F0502020204030204" pitchFamily="34" charset="0"/>
              </a:rPr>
            </a:br>
            <a:r>
              <a:rPr lang="en-US" altLang="zh-TW" sz="2200" dirty="0">
                <a:latin typeface="Calibri" panose="020F0502020204030204" pitchFamily="34" charset="0"/>
                <a:cs typeface="Calibri" panose="020F0502020204030204" pitchFamily="34" charset="0"/>
                <a:hlinkClick r:id="rId5"/>
              </a:rPr>
              <a:t>https://tengyuanchang.medium.com/%E6%AF%94%E8%BC%83%E9%95%B7%E7%9F%AD%E6%9C%9F%E8%A8%98%E6%86%B6%E6%A8%A1%E5%9E%8B-lstm-%E8%88%87%E6%94%B9%E8%89%AF%E5%BE%8C%E7%9A%84%E9%81%9E%E6%AD%B8%E7%A5%9E%E7%B6%93%E7%B6%B2%E8%B7%AF%E6%A8%A1%E5%9E%8B-gru-813dec22ec6d </a:t>
            </a:r>
            <a:endParaRPr lang="en-US" altLang="zh-TW" dirty="0">
              <a:latin typeface="Calibri" panose="020F0502020204030204" pitchFamily="34" charset="0"/>
              <a:cs typeface="Calibri" panose="020F0502020204030204" pitchFamily="34" charset="0"/>
            </a:endParaRPr>
          </a:p>
        </p:txBody>
      </p:sp>
      <p:sp>
        <p:nvSpPr>
          <p:cNvPr id="4" name="投影片編號版面配置區 3">
            <a:extLst>
              <a:ext uri="{FF2B5EF4-FFF2-40B4-BE49-F238E27FC236}">
                <a16:creationId xmlns:a16="http://schemas.microsoft.com/office/drawing/2014/main" id="{276D306C-0F61-5017-A614-B1EC91EFA03D}"/>
              </a:ext>
            </a:extLst>
          </p:cNvPr>
          <p:cNvSpPr>
            <a:spLocks noGrp="1"/>
          </p:cNvSpPr>
          <p:nvPr>
            <p:ph type="sldNum" sz="quarter" idx="12"/>
          </p:nvPr>
        </p:nvSpPr>
        <p:spPr/>
        <p:txBody>
          <a:bodyPr/>
          <a:lstStyle/>
          <a:p>
            <a:fld id="{11941E4F-9D75-46F6-80F1-FBA169357D88}" type="slidenum">
              <a:rPr lang="zh-TW" altLang="en-US" smtClean="0"/>
              <a:t>30</a:t>
            </a:fld>
            <a:endParaRPr lang="zh-TW" altLang="en-US" dirty="0"/>
          </a:p>
        </p:txBody>
      </p:sp>
    </p:spTree>
    <p:extLst>
      <p:ext uri="{BB962C8B-B14F-4D97-AF65-F5344CB8AC3E}">
        <p14:creationId xmlns:p14="http://schemas.microsoft.com/office/powerpoint/2010/main" val="2371469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10A0320B-F833-ABC1-0A83-7584B409D7C9}"/>
              </a:ext>
            </a:extLst>
          </p:cNvPr>
          <p:cNvSpPr>
            <a:spLocks noGrp="1"/>
          </p:cNvSpPr>
          <p:nvPr>
            <p:ph type="title"/>
          </p:nvPr>
        </p:nvSpPr>
        <p:spPr>
          <a:xfrm>
            <a:off x="589560" y="856180"/>
            <a:ext cx="5279408" cy="1128068"/>
          </a:xfrm>
        </p:spPr>
        <p:txBody>
          <a:bodyPr anchor="ctr">
            <a:normAutofit fontScale="90000"/>
          </a:bodyPr>
          <a:lstStyle/>
          <a:p>
            <a:r>
              <a:rPr lang="en-US" altLang="zh-TW" sz="3700" dirty="0">
                <a:latin typeface="Calibri" panose="020F0502020204030204" pitchFamily="34" charset="0"/>
                <a:cs typeface="Calibri" panose="020F0502020204030204" pitchFamily="34" charset="0"/>
              </a:rPr>
              <a:t>RNN</a:t>
            </a:r>
            <a:r>
              <a:rPr lang="zh-TW" altLang="en-US" sz="3700" dirty="0">
                <a:latin typeface="Calibri" panose="020F0502020204030204" pitchFamily="34" charset="0"/>
                <a:cs typeface="Calibri" panose="020F0502020204030204" pitchFamily="34" charset="0"/>
              </a:rPr>
              <a:t> </a:t>
            </a:r>
            <a:br>
              <a:rPr lang="en-US" altLang="zh-TW" sz="3700" dirty="0">
                <a:latin typeface="Calibri" panose="020F0502020204030204" pitchFamily="34" charset="0"/>
                <a:cs typeface="Calibri" panose="020F0502020204030204" pitchFamily="34" charset="0"/>
              </a:rPr>
            </a:br>
            <a:r>
              <a:rPr lang="en-US" altLang="zh-TW" sz="3700" dirty="0">
                <a:latin typeface="Calibri" panose="020F0502020204030204" pitchFamily="34" charset="0"/>
                <a:cs typeface="Calibri" panose="020F0502020204030204" pitchFamily="34" charset="0"/>
              </a:rPr>
              <a:t>(Recurrent Neural Networks)</a:t>
            </a:r>
            <a:endParaRPr lang="zh-TW" altLang="en-US" sz="3700" dirty="0">
              <a:latin typeface="Calibri" panose="020F0502020204030204" pitchFamily="34" charset="0"/>
              <a:cs typeface="Calibri" panose="020F0502020204030204" pitchFamily="34" charset="0"/>
            </a:endParaRPr>
          </a:p>
        </p:txBody>
      </p:sp>
      <p:grpSp>
        <p:nvGrpSpPr>
          <p:cNvPr id="2059" name="Group 2058">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060" name="Rectangle 2059">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061" name="Rectangle 2060">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grpSp>
      <p:sp>
        <p:nvSpPr>
          <p:cNvPr id="2063" name="Rectangle 2062">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內容版面配置區 2">
            <a:extLst>
              <a:ext uri="{FF2B5EF4-FFF2-40B4-BE49-F238E27FC236}">
                <a16:creationId xmlns:a16="http://schemas.microsoft.com/office/drawing/2014/main" id="{2D2F57BB-B8D9-5CD4-8EB9-5A148DEB0E53}"/>
              </a:ext>
            </a:extLst>
          </p:cNvPr>
          <p:cNvSpPr>
            <a:spLocks noGrp="1"/>
          </p:cNvSpPr>
          <p:nvPr>
            <p:ph idx="1"/>
          </p:nvPr>
        </p:nvSpPr>
        <p:spPr>
          <a:xfrm>
            <a:off x="496826" y="2330505"/>
            <a:ext cx="6352860" cy="4335868"/>
          </a:xfrm>
        </p:spPr>
        <p:txBody>
          <a:bodyPr anchor="ctr">
            <a:normAutofit fontScale="92500"/>
          </a:bodyPr>
          <a:lstStyle/>
          <a:p>
            <a:pPr marL="0" indent="0">
              <a:buNone/>
            </a:pPr>
            <a:r>
              <a:rPr lang="en-US" altLang="zh-TW" sz="3000" dirty="0">
                <a:latin typeface="Calibri" panose="020F0502020204030204" pitchFamily="34" charset="0"/>
                <a:cs typeface="Calibri" panose="020F0502020204030204" pitchFamily="34" charset="0"/>
              </a:rPr>
              <a:t>〔Think〕</a:t>
            </a:r>
          </a:p>
          <a:p>
            <a:pPr marL="514350" indent="-514350">
              <a:buFont typeface="+mj-lt"/>
              <a:buAutoNum type="arabicPeriod"/>
            </a:pPr>
            <a:r>
              <a:rPr lang="en-US" altLang="zh-TW" sz="2600" dirty="0">
                <a:latin typeface="Calibri" panose="020F0502020204030204" pitchFamily="34" charset="0"/>
                <a:cs typeface="Calibri" panose="020F0502020204030204" pitchFamily="34" charset="0"/>
              </a:rPr>
              <a:t>Why do need RNN?</a:t>
            </a:r>
          </a:p>
          <a:p>
            <a:pPr lvl="1">
              <a:buFont typeface="Wingdings" panose="05000000000000000000" pitchFamily="2" charset="2"/>
              <a:buChar char="Ø"/>
            </a:pPr>
            <a:r>
              <a:rPr lang="en-US" altLang="zh-TW" dirty="0">
                <a:latin typeface="Calibri" panose="020F0502020204030204" pitchFamily="34" charset="0"/>
                <a:cs typeface="Calibri" panose="020F0502020204030204" pitchFamily="34" charset="0"/>
              </a:rPr>
              <a:t>To solve or process time series data problem.</a:t>
            </a:r>
          </a:p>
          <a:p>
            <a:pPr marL="514350" indent="-514350">
              <a:buFont typeface="+mj-lt"/>
              <a:buAutoNum type="arabicPeriod"/>
            </a:pPr>
            <a:r>
              <a:rPr lang="en-US" altLang="zh-TW" sz="2600" dirty="0">
                <a:latin typeface="Calibri" panose="020F0502020204030204" pitchFamily="34" charset="0"/>
                <a:cs typeface="Calibri" panose="020F0502020204030204" pitchFamily="34" charset="0"/>
              </a:rPr>
              <a:t>How is about other neural networks, such as MLP?</a:t>
            </a:r>
          </a:p>
          <a:p>
            <a:pPr lvl="1">
              <a:buFont typeface="Wingdings" panose="05000000000000000000" pitchFamily="2" charset="2"/>
              <a:buChar char="Ø"/>
            </a:pPr>
            <a:r>
              <a:rPr lang="en-US" altLang="zh-TW" dirty="0">
                <a:latin typeface="Calibri" panose="020F0502020204030204" pitchFamily="34" charset="0"/>
                <a:cs typeface="Calibri" panose="020F0502020204030204" pitchFamily="34" charset="0"/>
              </a:rPr>
              <a:t>The </a:t>
            </a:r>
            <a:r>
              <a:rPr lang="en-US" altLang="zh-TW" b="1" dirty="0">
                <a:latin typeface="Calibri" panose="020F0502020204030204" pitchFamily="34" charset="0"/>
                <a:cs typeface="Calibri" panose="020F0502020204030204" pitchFamily="34" charset="0"/>
              </a:rPr>
              <a:t>Feed Forward Networks</a:t>
            </a:r>
            <a:r>
              <a:rPr lang="en-US" altLang="zh-TW" dirty="0">
                <a:latin typeface="Calibri" panose="020F0502020204030204" pitchFamily="34" charset="0"/>
                <a:cs typeface="Calibri" panose="020F0502020204030204" pitchFamily="34" charset="0"/>
              </a:rPr>
              <a:t>, such as </a:t>
            </a:r>
            <a:r>
              <a:rPr lang="en-US" altLang="zh-TW" u="sng" dirty="0">
                <a:latin typeface="Calibri" panose="020F0502020204030204" pitchFamily="34" charset="0"/>
                <a:cs typeface="Calibri" panose="020F0502020204030204" pitchFamily="34" charset="0"/>
              </a:rPr>
              <a:t>convolutional neural networks</a:t>
            </a:r>
            <a:r>
              <a:rPr lang="en-US" altLang="zh-TW" dirty="0">
                <a:latin typeface="Calibri" panose="020F0502020204030204" pitchFamily="34" charset="0"/>
                <a:cs typeface="Calibri" panose="020F0502020204030204" pitchFamily="34" charset="0"/>
              </a:rPr>
              <a:t>, does not consider the temporal states</a:t>
            </a:r>
          </a:p>
          <a:p>
            <a:pPr marL="514350" indent="-514350">
              <a:buFont typeface="+mj-lt"/>
              <a:buAutoNum type="arabicPeriod"/>
            </a:pPr>
            <a:r>
              <a:rPr lang="en-US" altLang="zh-TW" sz="2600" dirty="0">
                <a:latin typeface="Calibri" panose="020F0502020204030204" pitchFamily="34" charset="0"/>
                <a:cs typeface="Calibri" panose="020F0502020204030204" pitchFamily="34" charset="0"/>
              </a:rPr>
              <a:t>What is time series data?</a:t>
            </a:r>
          </a:p>
          <a:p>
            <a:pPr lvl="1">
              <a:buFont typeface="Wingdings" panose="05000000000000000000" pitchFamily="2" charset="2"/>
              <a:buChar char="Ø"/>
            </a:pPr>
            <a:r>
              <a:rPr lang="en-US" altLang="zh-TW" dirty="0">
                <a:latin typeface="Calibri" panose="020F0502020204030204" pitchFamily="34" charset="0"/>
                <a:cs typeface="Calibri" panose="020F0502020204030204" pitchFamily="34" charset="0"/>
              </a:rPr>
              <a:t>A sequence of data points indexed in time order. </a:t>
            </a:r>
          </a:p>
          <a:p>
            <a:pPr lvl="1">
              <a:buFont typeface="Wingdings" panose="05000000000000000000" pitchFamily="2" charset="2"/>
              <a:buChar char="Ø"/>
            </a:pPr>
            <a:r>
              <a:rPr lang="en-US" altLang="zh-TW" dirty="0">
                <a:latin typeface="Calibri" panose="020F0502020204030204" pitchFamily="34" charset="0"/>
                <a:cs typeface="Calibri" panose="020F0502020204030204" pitchFamily="34" charset="0"/>
              </a:rPr>
              <a:t>Example: Temperature, Speech, or Stock Price.</a:t>
            </a:r>
          </a:p>
        </p:txBody>
      </p:sp>
      <p:sp>
        <p:nvSpPr>
          <p:cNvPr id="2065" name="Rectangle 2064">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7" name="Rectangle 206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Stock Market Forecasting Using Time Series Analysis - KDnuggets">
            <a:extLst>
              <a:ext uri="{FF2B5EF4-FFF2-40B4-BE49-F238E27FC236}">
                <a16:creationId xmlns:a16="http://schemas.microsoft.com/office/drawing/2014/main" id="{91F39498-6517-74A5-E645-DEAD75BB32A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83423" y="637473"/>
            <a:ext cx="4397433" cy="2407594"/>
          </a:xfrm>
          <a:prstGeom prst="rect">
            <a:avLst/>
          </a:prstGeom>
          <a:noFill/>
          <a:extLst>
            <a:ext uri="{909E8E84-426E-40DD-AFC4-6F175D3DCCD1}">
              <a14:hiddenFill xmlns:a14="http://schemas.microsoft.com/office/drawing/2010/main">
                <a:solidFill>
                  <a:srgbClr val="FFFFFF"/>
                </a:solidFill>
              </a14:hiddenFill>
            </a:ext>
          </a:extLst>
        </p:spPr>
      </p:pic>
      <p:sp>
        <p:nvSpPr>
          <p:cNvPr id="2069" name="Rectangle 2068">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Time series analysis of daily temperature data in R - Cross Validated">
            <a:extLst>
              <a:ext uri="{FF2B5EF4-FFF2-40B4-BE49-F238E27FC236}">
                <a16:creationId xmlns:a16="http://schemas.microsoft.com/office/drawing/2014/main" id="{238011B2-2EAC-463E-916C-4EFF31CEB60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83423" y="3735005"/>
            <a:ext cx="4395569" cy="246453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圓角 3">
            <a:extLst>
              <a:ext uri="{FF2B5EF4-FFF2-40B4-BE49-F238E27FC236}">
                <a16:creationId xmlns:a16="http://schemas.microsoft.com/office/drawing/2014/main" id="{979B5BB0-8801-9FD0-940B-8B9815162169}"/>
              </a:ext>
            </a:extLst>
          </p:cNvPr>
          <p:cNvSpPr/>
          <p:nvPr/>
        </p:nvSpPr>
        <p:spPr>
          <a:xfrm>
            <a:off x="8286130" y="158692"/>
            <a:ext cx="2557716" cy="39624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Temperature Series Data</a:t>
            </a:r>
            <a:endParaRPr lang="zh-TW" alt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5" name="矩形: 圓角 4">
            <a:extLst>
              <a:ext uri="{FF2B5EF4-FFF2-40B4-BE49-F238E27FC236}">
                <a16:creationId xmlns:a16="http://schemas.microsoft.com/office/drawing/2014/main" id="{575FE120-0AB2-B7BD-BFC6-2B4359D0E17C}"/>
              </a:ext>
            </a:extLst>
          </p:cNvPr>
          <p:cNvSpPr/>
          <p:nvPr/>
        </p:nvSpPr>
        <p:spPr>
          <a:xfrm>
            <a:off x="8393866" y="3473927"/>
            <a:ext cx="2342244" cy="39624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Stock Price Series Data</a:t>
            </a:r>
            <a:endParaRPr lang="zh-TW" alt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6" name="投影片編號版面配置區 5">
            <a:extLst>
              <a:ext uri="{FF2B5EF4-FFF2-40B4-BE49-F238E27FC236}">
                <a16:creationId xmlns:a16="http://schemas.microsoft.com/office/drawing/2014/main" id="{1890F156-11B2-A737-148E-20CEEF2936ED}"/>
              </a:ext>
            </a:extLst>
          </p:cNvPr>
          <p:cNvSpPr>
            <a:spLocks noGrp="1"/>
          </p:cNvSpPr>
          <p:nvPr>
            <p:ph type="sldNum" sz="quarter" idx="12"/>
          </p:nvPr>
        </p:nvSpPr>
        <p:spPr/>
        <p:txBody>
          <a:bodyPr/>
          <a:lstStyle/>
          <a:p>
            <a:fld id="{11941E4F-9D75-46F6-80F1-FBA169357D88}" type="slidenum">
              <a:rPr lang="zh-TW" altLang="en-US" smtClean="0"/>
              <a:t>4</a:t>
            </a:fld>
            <a:endParaRPr lang="zh-TW" altLang="en-US"/>
          </a:p>
        </p:txBody>
      </p:sp>
    </p:spTree>
    <p:extLst>
      <p:ext uri="{BB962C8B-B14F-4D97-AF65-F5344CB8AC3E}">
        <p14:creationId xmlns:p14="http://schemas.microsoft.com/office/powerpoint/2010/main" val="3079186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E1A72258-070E-F0BC-40AA-B3CCE4E54DD6}"/>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altLang="zh-TW" sz="6100" kern="1200" dirty="0">
                <a:solidFill>
                  <a:schemeClr val="tx1"/>
                </a:solidFill>
                <a:latin typeface="Calibri" panose="020F0502020204030204" pitchFamily="34" charset="0"/>
                <a:cs typeface="Calibri" panose="020F0502020204030204" pitchFamily="34" charset="0"/>
              </a:rPr>
              <a:t>RNN (Recurrent Neural Networks)</a:t>
            </a:r>
            <a:endParaRPr lang="zh-TW" altLang="en-US" sz="6100" kern="1200" dirty="0">
              <a:solidFill>
                <a:schemeClr val="tx1"/>
              </a:solidFill>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1816725F-0A2B-2BA8-8633-DF930AF87F7B}"/>
              </a:ext>
            </a:extLst>
          </p:cNvPr>
          <p:cNvSpPr>
            <a:spLocks noGrp="1"/>
          </p:cNvSpPr>
          <p:nvPr>
            <p:ph idx="1"/>
          </p:nvPr>
        </p:nvSpPr>
        <p:spPr>
          <a:xfrm>
            <a:off x="638881" y="1809541"/>
            <a:ext cx="10909643" cy="687406"/>
          </a:xfrm>
        </p:spPr>
        <p:txBody>
          <a:bodyPr vert="horz" lIns="91440" tIns="45720" rIns="91440" bIns="45720" rtlCol="0" anchor="ctr">
            <a:normAutofit/>
          </a:bodyPr>
          <a:lstStyle/>
          <a:p>
            <a:pPr marL="0" indent="0" algn="ctr">
              <a:buNone/>
            </a:pPr>
            <a:r>
              <a:rPr lang="en-US" altLang="zh-TW" sz="2400" dirty="0">
                <a:latin typeface="Calibri" panose="020F0502020204030204" pitchFamily="34" charset="0"/>
                <a:cs typeface="Calibri" panose="020F0502020204030204" pitchFamily="34" charset="0"/>
              </a:rPr>
              <a:t>Illustration of traditional neural network, such as feed forward network.</a:t>
            </a:r>
          </a:p>
        </p:txBody>
      </p:sp>
      <p:sp>
        <p:nvSpPr>
          <p:cNvPr id="5129"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大部分算法都是输入和输出的一一对应">
            <a:extLst>
              <a:ext uri="{FF2B5EF4-FFF2-40B4-BE49-F238E27FC236}">
                <a16:creationId xmlns:a16="http://schemas.microsoft.com/office/drawing/2014/main" id="{B8F545C2-F899-3B78-52C0-2302CB510D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507" b="15547"/>
          <a:stretch/>
        </p:blipFill>
        <p:spPr bwMode="auto">
          <a:xfrm>
            <a:off x="638882" y="2639517"/>
            <a:ext cx="11236086" cy="2917221"/>
          </a:xfrm>
          <a:prstGeom prst="rect">
            <a:avLst/>
          </a:prstGeom>
          <a:noFill/>
          <a:extLst>
            <a:ext uri="{909E8E84-426E-40DD-AFC4-6F175D3DCCD1}">
              <a14:hiddenFill xmlns:a14="http://schemas.microsoft.com/office/drawing/2010/main">
                <a:solidFill>
                  <a:srgbClr val="FFFFFF"/>
                </a:solidFill>
              </a14:hiddenFill>
            </a:ext>
          </a:extLst>
        </p:spPr>
      </p:pic>
      <p:sp>
        <p:nvSpPr>
          <p:cNvPr id="11" name="橢圓 10">
            <a:extLst>
              <a:ext uri="{FF2B5EF4-FFF2-40B4-BE49-F238E27FC236}">
                <a16:creationId xmlns:a16="http://schemas.microsoft.com/office/drawing/2014/main" id="{EB5DCBCD-2873-3DFF-F8C9-AC241EF49B54}"/>
              </a:ext>
            </a:extLst>
          </p:cNvPr>
          <p:cNvSpPr/>
          <p:nvPr/>
        </p:nvSpPr>
        <p:spPr>
          <a:xfrm>
            <a:off x="2192216" y="3476511"/>
            <a:ext cx="1371600" cy="13716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latin typeface="Calibri" panose="020F0502020204030204" pitchFamily="34" charset="0"/>
                <a:cs typeface="Calibri" panose="020F0502020204030204" pitchFamily="34" charset="0"/>
              </a:rPr>
              <a:t>Input</a:t>
            </a:r>
            <a:endParaRPr lang="zh-TW" altLang="en-US" dirty="0">
              <a:latin typeface="Calibri" panose="020F0502020204030204" pitchFamily="34" charset="0"/>
              <a:cs typeface="Calibri" panose="020F0502020204030204" pitchFamily="34" charset="0"/>
            </a:endParaRPr>
          </a:p>
        </p:txBody>
      </p:sp>
      <p:sp>
        <p:nvSpPr>
          <p:cNvPr id="12" name="橢圓 11">
            <a:extLst>
              <a:ext uri="{FF2B5EF4-FFF2-40B4-BE49-F238E27FC236}">
                <a16:creationId xmlns:a16="http://schemas.microsoft.com/office/drawing/2014/main" id="{EEDDAFAD-FD97-704E-95E4-8C5960112AEA}"/>
              </a:ext>
            </a:extLst>
          </p:cNvPr>
          <p:cNvSpPr/>
          <p:nvPr/>
        </p:nvSpPr>
        <p:spPr>
          <a:xfrm>
            <a:off x="5117150" y="3126525"/>
            <a:ext cx="2133599" cy="213359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latin typeface="Calibri" panose="020F0502020204030204" pitchFamily="34" charset="0"/>
                <a:cs typeface="Calibri" panose="020F0502020204030204" pitchFamily="34" charset="0"/>
              </a:rPr>
              <a:t>Model</a:t>
            </a:r>
            <a:endParaRPr lang="zh-TW" altLang="en-US" dirty="0">
              <a:latin typeface="Calibri" panose="020F0502020204030204" pitchFamily="34" charset="0"/>
              <a:cs typeface="Calibri" panose="020F0502020204030204" pitchFamily="34" charset="0"/>
            </a:endParaRPr>
          </a:p>
        </p:txBody>
      </p:sp>
      <p:sp>
        <p:nvSpPr>
          <p:cNvPr id="14" name="橢圓 13">
            <a:extLst>
              <a:ext uri="{FF2B5EF4-FFF2-40B4-BE49-F238E27FC236}">
                <a16:creationId xmlns:a16="http://schemas.microsoft.com/office/drawing/2014/main" id="{9FC0364D-E770-EA89-5AF4-ACC8EB4E5598}"/>
              </a:ext>
            </a:extLst>
          </p:cNvPr>
          <p:cNvSpPr/>
          <p:nvPr/>
        </p:nvSpPr>
        <p:spPr>
          <a:xfrm>
            <a:off x="8979878" y="3507524"/>
            <a:ext cx="1371600" cy="13716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latin typeface="Calibri" panose="020F0502020204030204" pitchFamily="34" charset="0"/>
                <a:cs typeface="Calibri" panose="020F0502020204030204" pitchFamily="34" charset="0"/>
              </a:rPr>
              <a:t>Output</a:t>
            </a:r>
            <a:endParaRPr lang="zh-TW" altLang="en-US" dirty="0">
              <a:latin typeface="Calibri" panose="020F0502020204030204" pitchFamily="34" charset="0"/>
              <a:cs typeface="Calibri" panose="020F0502020204030204" pitchFamily="34" charset="0"/>
            </a:endParaRPr>
          </a:p>
        </p:txBody>
      </p:sp>
      <p:sp>
        <p:nvSpPr>
          <p:cNvPr id="15" name="內容版面配置區 2">
            <a:extLst>
              <a:ext uri="{FF2B5EF4-FFF2-40B4-BE49-F238E27FC236}">
                <a16:creationId xmlns:a16="http://schemas.microsoft.com/office/drawing/2014/main" id="{2E88ECE4-5F32-4649-A716-44781EEC7C95}"/>
              </a:ext>
            </a:extLst>
          </p:cNvPr>
          <p:cNvSpPr txBox="1">
            <a:spLocks/>
          </p:cNvSpPr>
          <p:nvPr/>
        </p:nvSpPr>
        <p:spPr>
          <a:xfrm>
            <a:off x="965325" y="5755708"/>
            <a:ext cx="10909643" cy="687406"/>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TW" sz="4400" b="1" dirty="0">
                <a:highlight>
                  <a:srgbClr val="FFFF00"/>
                </a:highlight>
                <a:latin typeface="Calibri" panose="020F0502020204030204" pitchFamily="34" charset="0"/>
                <a:cs typeface="Calibri" panose="020F0502020204030204" pitchFamily="34" charset="0"/>
              </a:rPr>
              <a:t>One input corresponds to one output.</a:t>
            </a:r>
          </a:p>
        </p:txBody>
      </p:sp>
      <p:sp>
        <p:nvSpPr>
          <p:cNvPr id="16" name="矩形: 圓角 15">
            <a:extLst>
              <a:ext uri="{FF2B5EF4-FFF2-40B4-BE49-F238E27FC236}">
                <a16:creationId xmlns:a16="http://schemas.microsoft.com/office/drawing/2014/main" id="{7A9876D1-6840-8E30-1924-FB6C053936A3}"/>
              </a:ext>
            </a:extLst>
          </p:cNvPr>
          <p:cNvSpPr/>
          <p:nvPr/>
        </p:nvSpPr>
        <p:spPr>
          <a:xfrm>
            <a:off x="720943" y="2695917"/>
            <a:ext cx="2432565" cy="39856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zh-TW" sz="1800" kern="1200" dirty="0">
                <a:solidFill>
                  <a:srgbClr val="000000"/>
                </a:solidFill>
                <a:effectLst/>
                <a:latin typeface="Calibri" panose="020F0502020204030204" pitchFamily="34" charset="0"/>
                <a:ea typeface="新細明體" panose="02020500000000000000" pitchFamily="18" charset="-120"/>
                <a:cs typeface="Calibri" panose="020F0502020204030204" pitchFamily="34" charset="0"/>
              </a:rPr>
              <a:t>Feed </a:t>
            </a:r>
            <a:r>
              <a:rPr lang="en-US" altLang="zh-TW" dirty="0">
                <a:solidFill>
                  <a:srgbClr val="000000"/>
                </a:solidFill>
                <a:latin typeface="Calibri" panose="020F0502020204030204" pitchFamily="34" charset="0"/>
                <a:ea typeface="新細明體" panose="02020500000000000000" pitchFamily="18" charset="-120"/>
                <a:cs typeface="Calibri" panose="020F0502020204030204" pitchFamily="34" charset="0"/>
              </a:rPr>
              <a:t>F</a:t>
            </a:r>
            <a:r>
              <a:rPr lang="en-US" altLang="zh-TW" sz="1800" kern="1200" dirty="0">
                <a:solidFill>
                  <a:srgbClr val="000000"/>
                </a:solidFill>
                <a:effectLst/>
                <a:latin typeface="Calibri" panose="020F0502020204030204" pitchFamily="34" charset="0"/>
                <a:ea typeface="新細明體" panose="02020500000000000000" pitchFamily="18" charset="-120"/>
                <a:cs typeface="Calibri" panose="020F0502020204030204" pitchFamily="34" charset="0"/>
              </a:rPr>
              <a:t>orward </a:t>
            </a:r>
            <a:r>
              <a:rPr lang="en-US" altLang="zh-TW" dirty="0">
                <a:solidFill>
                  <a:srgbClr val="000000"/>
                </a:solidFill>
                <a:latin typeface="Calibri" panose="020F0502020204030204" pitchFamily="34" charset="0"/>
                <a:ea typeface="新細明體" panose="02020500000000000000" pitchFamily="18" charset="-120"/>
                <a:cs typeface="Calibri" panose="020F0502020204030204" pitchFamily="34" charset="0"/>
              </a:rPr>
              <a:t>N</a:t>
            </a:r>
            <a:r>
              <a:rPr lang="en-US" altLang="zh-TW" sz="1800" kern="1200" dirty="0">
                <a:solidFill>
                  <a:srgbClr val="000000"/>
                </a:solidFill>
                <a:effectLst/>
                <a:latin typeface="Calibri" panose="020F0502020204030204" pitchFamily="34" charset="0"/>
                <a:ea typeface="新細明體" panose="02020500000000000000" pitchFamily="18" charset="-120"/>
                <a:cs typeface="Calibri" panose="020F0502020204030204" pitchFamily="34" charset="0"/>
              </a:rPr>
              <a:t>etwork</a:t>
            </a:r>
            <a:endParaRPr lang="zh-TW" alt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pic>
        <p:nvPicPr>
          <p:cNvPr id="5124" name="Picture 4" descr="已上傳的圖片">
            <a:extLst>
              <a:ext uri="{FF2B5EF4-FFF2-40B4-BE49-F238E27FC236}">
                <a16:creationId xmlns:a16="http://schemas.microsoft.com/office/drawing/2014/main" id="{305010D2-64CA-85CB-AACB-75F735A1FE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026" y="3612560"/>
            <a:ext cx="1220344" cy="1116615"/>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圓角 16">
            <a:extLst>
              <a:ext uri="{FF2B5EF4-FFF2-40B4-BE49-F238E27FC236}">
                <a16:creationId xmlns:a16="http://schemas.microsoft.com/office/drawing/2014/main" id="{DD64FEEB-7449-DFA0-3960-117342259F73}"/>
              </a:ext>
            </a:extLst>
          </p:cNvPr>
          <p:cNvSpPr/>
          <p:nvPr/>
        </p:nvSpPr>
        <p:spPr>
          <a:xfrm>
            <a:off x="10427423" y="3825757"/>
            <a:ext cx="1371600" cy="73513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dirty="0">
                <a:ln w="0"/>
                <a:solidFill>
                  <a:srgbClr val="000000"/>
                </a:solidFill>
                <a:effectLst>
                  <a:outerShdw blurRad="38100" dist="19050" dir="2700000" algn="tl" rotWithShape="0">
                    <a:schemeClr val="dk1">
                      <a:alpha val="40000"/>
                    </a:schemeClr>
                  </a:outerShdw>
                </a:effectLst>
                <a:latin typeface="Calibri" panose="020F0502020204030204" pitchFamily="34" charset="0"/>
                <a:ea typeface="新細明體" panose="02020500000000000000" pitchFamily="18" charset="-120"/>
                <a:cs typeface="Calibri" panose="020F0502020204030204" pitchFamily="34" charset="0"/>
              </a:rPr>
              <a:t>Prediction:</a:t>
            </a:r>
          </a:p>
          <a:p>
            <a:r>
              <a:rPr lang="en-US" altLang="zh-TW" dirty="0">
                <a:ln w="0"/>
                <a:solidFill>
                  <a:srgbClr val="000000"/>
                </a:solidFill>
                <a:effectLst>
                  <a:outerShdw blurRad="38100" dist="19050" dir="2700000" algn="tl" rotWithShape="0">
                    <a:schemeClr val="dk1">
                      <a:alpha val="40000"/>
                    </a:schemeClr>
                  </a:outerShdw>
                </a:effectLst>
                <a:latin typeface="Calibri" panose="020F0502020204030204" pitchFamily="34" charset="0"/>
                <a:ea typeface="新細明體" panose="02020500000000000000" pitchFamily="18" charset="-120"/>
                <a:cs typeface="Calibri" panose="020F0502020204030204" pitchFamily="34" charset="0"/>
              </a:rPr>
              <a:t>Dog</a:t>
            </a:r>
            <a:endParaRPr lang="zh-TW" alt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4" name="投影片編號版面配置區 3">
            <a:extLst>
              <a:ext uri="{FF2B5EF4-FFF2-40B4-BE49-F238E27FC236}">
                <a16:creationId xmlns:a16="http://schemas.microsoft.com/office/drawing/2014/main" id="{38D0C206-09D0-66DF-9A7B-F7CA3750C209}"/>
              </a:ext>
            </a:extLst>
          </p:cNvPr>
          <p:cNvSpPr>
            <a:spLocks noGrp="1"/>
          </p:cNvSpPr>
          <p:nvPr>
            <p:ph type="sldNum" sz="quarter" idx="12"/>
          </p:nvPr>
        </p:nvSpPr>
        <p:spPr/>
        <p:txBody>
          <a:bodyPr/>
          <a:lstStyle/>
          <a:p>
            <a:fld id="{11941E4F-9D75-46F6-80F1-FBA169357D88}" type="slidenum">
              <a:rPr lang="zh-TW" altLang="en-US" smtClean="0"/>
              <a:t>5</a:t>
            </a:fld>
            <a:endParaRPr lang="zh-TW" altLang="en-US"/>
          </a:p>
        </p:txBody>
      </p:sp>
    </p:spTree>
    <p:extLst>
      <p:ext uri="{BB962C8B-B14F-4D97-AF65-F5344CB8AC3E}">
        <p14:creationId xmlns:p14="http://schemas.microsoft.com/office/powerpoint/2010/main" val="3541520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 calcmode="lin" valueType="num">
                                      <p:cBhvr additive="base">
                                        <p:cTn id="7" dur="500" fill="hold"/>
                                        <p:tgtEl>
                                          <p:spTgt spid="5124"/>
                                        </p:tgtEl>
                                        <p:attrNameLst>
                                          <p:attrName>ppt_x</p:attrName>
                                        </p:attrNameLst>
                                      </p:cBhvr>
                                      <p:tavLst>
                                        <p:tav tm="0">
                                          <p:val>
                                            <p:strVal val="#ppt_x"/>
                                          </p:val>
                                        </p:tav>
                                        <p:tav tm="100000">
                                          <p:val>
                                            <p:strVal val="#ppt_x"/>
                                          </p:val>
                                        </p:tav>
                                      </p:tavLst>
                                    </p:anim>
                                    <p:anim calcmode="lin" valueType="num">
                                      <p:cBhvr additive="base">
                                        <p:cTn id="8"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A72258-070E-F0BC-40AA-B3CCE4E54DD6}"/>
              </a:ext>
            </a:extLst>
          </p:cNvPr>
          <p:cNvSpPr>
            <a:spLocks noGrp="1"/>
          </p:cNvSpPr>
          <p:nvPr>
            <p:ph type="title"/>
          </p:nvPr>
        </p:nvSpPr>
        <p:spPr/>
        <p:txBody>
          <a:bodyPr/>
          <a:lstStyle/>
          <a:p>
            <a:r>
              <a:rPr lang="en-US" altLang="zh-TW" sz="4400" dirty="0">
                <a:latin typeface="Calibri" panose="020F0502020204030204" pitchFamily="34" charset="0"/>
                <a:cs typeface="Calibri" panose="020F0502020204030204" pitchFamily="34" charset="0"/>
              </a:rPr>
              <a:t>RNN (Recurrent Neural Networks)</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1816725F-0A2B-2BA8-8633-DF930AF87F7B}"/>
              </a:ext>
            </a:extLst>
          </p:cNvPr>
          <p:cNvSpPr>
            <a:spLocks noGrp="1"/>
          </p:cNvSpPr>
          <p:nvPr>
            <p:ph idx="1"/>
          </p:nvPr>
        </p:nvSpPr>
        <p:spPr/>
        <p:txBody>
          <a:bodyPr/>
          <a:lstStyle/>
          <a:p>
            <a:r>
              <a:rPr lang="en-US" altLang="zh-TW" dirty="0">
                <a:latin typeface="Calibri" panose="020F0502020204030204" pitchFamily="34" charset="0"/>
                <a:cs typeface="Calibri" panose="020F0502020204030204" pitchFamily="34" charset="0"/>
              </a:rPr>
              <a:t>Illustration of the Structure of RNN:</a:t>
            </a:r>
          </a:p>
          <a:p>
            <a:pPr lvl="1">
              <a:buFont typeface="Wingdings" panose="05000000000000000000" pitchFamily="2" charset="2"/>
              <a:buChar char="Ø"/>
            </a:pPr>
            <a:r>
              <a:rPr lang="en-US" altLang="zh-TW" dirty="0">
                <a:latin typeface="Calibri" panose="020F0502020204030204" pitchFamily="34" charset="0"/>
                <a:cs typeface="Calibri" panose="020F0502020204030204" pitchFamily="34" charset="0"/>
              </a:rPr>
              <a:t>Use a loop, called </a:t>
            </a:r>
            <a:r>
              <a:rPr lang="en-US" altLang="zh-TW" b="1" dirty="0">
                <a:latin typeface="Calibri" panose="020F0502020204030204" pitchFamily="34" charset="0"/>
                <a:cs typeface="Calibri" panose="020F0502020204030204" pitchFamily="34" charset="0"/>
              </a:rPr>
              <a:t>Recurrent Connection</a:t>
            </a:r>
            <a:r>
              <a:rPr lang="zh-TW" altLang="en-US" b="1" dirty="0">
                <a:latin typeface="Calibri" panose="020F0502020204030204" pitchFamily="34" charset="0"/>
                <a:cs typeface="Calibri" panose="020F0502020204030204" pitchFamily="34" charset="0"/>
              </a:rPr>
              <a:t> </a:t>
            </a:r>
            <a:r>
              <a:rPr lang="en-US" altLang="zh-TW" dirty="0">
                <a:latin typeface="Calibri" panose="020F0502020204030204" pitchFamily="34" charset="0"/>
                <a:cs typeface="Calibri" panose="020F0502020204030204" pitchFamily="34" charset="0"/>
              </a:rPr>
              <a:t>resending the output back to itself,  to memorize the previous information.</a:t>
            </a:r>
          </a:p>
          <a:p>
            <a:pPr lvl="1">
              <a:buFont typeface="Wingdings" panose="05000000000000000000" pitchFamily="2" charset="2"/>
              <a:buChar char="Ø"/>
            </a:pPr>
            <a:r>
              <a:rPr lang="en-US" altLang="zh-TW" dirty="0">
                <a:latin typeface="Calibri" panose="020F0502020204030204" pitchFamily="34" charset="0"/>
                <a:cs typeface="Calibri" panose="020F0502020204030204" pitchFamily="34" charset="0"/>
              </a:rPr>
              <a:t>When the next output comes in, RNN will calculate the new output based on current input and the previous output.</a:t>
            </a:r>
            <a:endParaRPr lang="zh-TW" altLang="en-US" dirty="0">
              <a:latin typeface="Calibri" panose="020F0502020204030204" pitchFamily="34" charset="0"/>
              <a:cs typeface="Calibri" panose="020F0502020204030204" pitchFamily="34" charset="0"/>
            </a:endParaRPr>
          </a:p>
        </p:txBody>
      </p:sp>
      <p:pic>
        <p:nvPicPr>
          <p:cNvPr id="3076" name="Picture 4" descr="Recurrent Neural Network Tutorial (RNN) | DataCamp">
            <a:extLst>
              <a:ext uri="{FF2B5EF4-FFF2-40B4-BE49-F238E27FC236}">
                <a16:creationId xmlns:a16="http://schemas.microsoft.com/office/drawing/2014/main" id="{A54F8AE5-08F0-FF25-0093-14E4FE059D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5080" y="3940277"/>
            <a:ext cx="9346924" cy="276500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圓角 3">
            <a:extLst>
              <a:ext uri="{FF2B5EF4-FFF2-40B4-BE49-F238E27FC236}">
                <a16:creationId xmlns:a16="http://schemas.microsoft.com/office/drawing/2014/main" id="{C43747FA-A012-4248-DC5E-6FAC072FA2AE}"/>
              </a:ext>
            </a:extLst>
          </p:cNvPr>
          <p:cNvSpPr/>
          <p:nvPr/>
        </p:nvSpPr>
        <p:spPr>
          <a:xfrm>
            <a:off x="2641600" y="4124960"/>
            <a:ext cx="894080" cy="39624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Output</a:t>
            </a:r>
            <a:endParaRPr lang="zh-TW" alt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5" name="矩形: 圓角 4">
            <a:extLst>
              <a:ext uri="{FF2B5EF4-FFF2-40B4-BE49-F238E27FC236}">
                <a16:creationId xmlns:a16="http://schemas.microsoft.com/office/drawing/2014/main" id="{D4E2F102-3332-7A72-CA1C-A628629F6B00}"/>
              </a:ext>
            </a:extLst>
          </p:cNvPr>
          <p:cNvSpPr/>
          <p:nvPr/>
        </p:nvSpPr>
        <p:spPr>
          <a:xfrm>
            <a:off x="208280" y="4815840"/>
            <a:ext cx="1361716" cy="70104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Recurrent</a:t>
            </a:r>
          </a:p>
          <a:p>
            <a:pPr algn="ctr"/>
            <a:r>
              <a:rPr lang="en-US" altLang="zh-TW"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Connection</a:t>
            </a:r>
            <a:endParaRPr lang="zh-TW" alt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7" name="矩形: 圓角 6">
            <a:extLst>
              <a:ext uri="{FF2B5EF4-FFF2-40B4-BE49-F238E27FC236}">
                <a16:creationId xmlns:a16="http://schemas.microsoft.com/office/drawing/2014/main" id="{3860E117-03C8-D389-CBC9-82ACA141D532}"/>
              </a:ext>
            </a:extLst>
          </p:cNvPr>
          <p:cNvSpPr/>
          <p:nvPr/>
        </p:nvSpPr>
        <p:spPr>
          <a:xfrm>
            <a:off x="2641600" y="6217920"/>
            <a:ext cx="894080" cy="39624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Input</a:t>
            </a:r>
            <a:endParaRPr lang="zh-TW" alt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8" name="矩形: 圓角 7">
            <a:extLst>
              <a:ext uri="{FF2B5EF4-FFF2-40B4-BE49-F238E27FC236}">
                <a16:creationId xmlns:a16="http://schemas.microsoft.com/office/drawing/2014/main" id="{2A94DCA2-F248-2CE0-5220-51AA960D4BCC}"/>
              </a:ext>
            </a:extLst>
          </p:cNvPr>
          <p:cNvSpPr/>
          <p:nvPr/>
        </p:nvSpPr>
        <p:spPr>
          <a:xfrm>
            <a:off x="2794276" y="5486400"/>
            <a:ext cx="827902" cy="314960"/>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RNN</a:t>
            </a:r>
            <a:endParaRPr lang="zh-TW" alt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6" name="投影片編號版面配置區 5">
            <a:extLst>
              <a:ext uri="{FF2B5EF4-FFF2-40B4-BE49-F238E27FC236}">
                <a16:creationId xmlns:a16="http://schemas.microsoft.com/office/drawing/2014/main" id="{075E33F1-F917-E7DF-678B-C1141051F30F}"/>
              </a:ext>
            </a:extLst>
          </p:cNvPr>
          <p:cNvSpPr>
            <a:spLocks noGrp="1"/>
          </p:cNvSpPr>
          <p:nvPr>
            <p:ph type="sldNum" sz="quarter" idx="12"/>
          </p:nvPr>
        </p:nvSpPr>
        <p:spPr/>
        <p:txBody>
          <a:bodyPr/>
          <a:lstStyle/>
          <a:p>
            <a:fld id="{11941E4F-9D75-46F6-80F1-FBA169357D88}" type="slidenum">
              <a:rPr lang="zh-TW" altLang="en-US" smtClean="0"/>
              <a:t>6</a:t>
            </a:fld>
            <a:endParaRPr lang="zh-TW" altLang="en-US"/>
          </a:p>
        </p:txBody>
      </p:sp>
    </p:spTree>
    <p:extLst>
      <p:ext uri="{BB962C8B-B14F-4D97-AF65-F5344CB8AC3E}">
        <p14:creationId xmlns:p14="http://schemas.microsoft.com/office/powerpoint/2010/main" val="1464067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A72258-070E-F0BC-40AA-B3CCE4E54DD6}"/>
              </a:ext>
            </a:extLst>
          </p:cNvPr>
          <p:cNvSpPr>
            <a:spLocks noGrp="1"/>
          </p:cNvSpPr>
          <p:nvPr>
            <p:ph type="title"/>
          </p:nvPr>
        </p:nvSpPr>
        <p:spPr/>
        <p:txBody>
          <a:bodyPr/>
          <a:lstStyle/>
          <a:p>
            <a:r>
              <a:rPr lang="en-US" altLang="zh-TW" sz="4400" dirty="0">
                <a:latin typeface="Calibri" panose="020F0502020204030204" pitchFamily="34" charset="0"/>
                <a:cs typeface="Calibri" panose="020F0502020204030204" pitchFamily="34" charset="0"/>
              </a:rPr>
              <a:t>RNN (Recurrent Neural Networks)</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1816725F-0A2B-2BA8-8633-DF930AF87F7B}"/>
              </a:ext>
            </a:extLst>
          </p:cNvPr>
          <p:cNvSpPr>
            <a:spLocks noGrp="1"/>
          </p:cNvSpPr>
          <p:nvPr>
            <p:ph idx="1"/>
          </p:nvPr>
        </p:nvSpPr>
        <p:spPr/>
        <p:txBody>
          <a:bodyPr/>
          <a:lstStyle/>
          <a:p>
            <a:r>
              <a:rPr lang="en-US" altLang="zh-TW" dirty="0">
                <a:latin typeface="Calibri" panose="020F0502020204030204" pitchFamily="34" charset="0"/>
                <a:cs typeface="Calibri" panose="020F0502020204030204" pitchFamily="34" charset="0"/>
              </a:rPr>
              <a:t>To make it simple, RNN is an artificial neural network </a:t>
            </a:r>
            <a:r>
              <a:rPr lang="en-US" altLang="zh-TW" b="1" dirty="0">
                <a:latin typeface="Calibri" panose="020F0502020204030204" pitchFamily="34" charset="0"/>
                <a:cs typeface="Calibri" panose="020F0502020204030204" pitchFamily="34" charset="0"/>
              </a:rPr>
              <a:t>with memory</a:t>
            </a:r>
            <a:r>
              <a:rPr lang="en-US" altLang="zh-TW" dirty="0">
                <a:latin typeface="Calibri" panose="020F0502020204030204" pitchFamily="34" charset="0"/>
                <a:cs typeface="Calibri" panose="020F0502020204030204" pitchFamily="34" charset="0"/>
              </a:rPr>
              <a:t>.</a:t>
            </a:r>
            <a:endParaRPr lang="zh-TW" altLang="en-US" dirty="0">
              <a:latin typeface="Calibri" panose="020F0502020204030204" pitchFamily="34" charset="0"/>
              <a:cs typeface="Calibri" panose="020F0502020204030204" pitchFamily="34" charset="0"/>
            </a:endParaRPr>
          </a:p>
        </p:txBody>
      </p:sp>
      <p:pic>
        <p:nvPicPr>
          <p:cNvPr id="11" name="圖片 10">
            <a:extLst>
              <a:ext uri="{FF2B5EF4-FFF2-40B4-BE49-F238E27FC236}">
                <a16:creationId xmlns:a16="http://schemas.microsoft.com/office/drawing/2014/main" id="{2A56FA99-9A88-0381-EDF8-8AE52DAADE56}"/>
              </a:ext>
            </a:extLst>
          </p:cNvPr>
          <p:cNvPicPr>
            <a:picLocks noChangeAspect="1"/>
          </p:cNvPicPr>
          <p:nvPr/>
        </p:nvPicPr>
        <p:blipFill>
          <a:blip r:embed="rId2"/>
          <a:stretch>
            <a:fillRect/>
          </a:stretch>
        </p:blipFill>
        <p:spPr>
          <a:xfrm>
            <a:off x="508808" y="2600321"/>
            <a:ext cx="11174384" cy="3982006"/>
          </a:xfrm>
          <a:prstGeom prst="rect">
            <a:avLst/>
          </a:prstGeom>
        </p:spPr>
      </p:pic>
      <p:sp>
        <p:nvSpPr>
          <p:cNvPr id="12" name="矩形: 圓角 11">
            <a:extLst>
              <a:ext uri="{FF2B5EF4-FFF2-40B4-BE49-F238E27FC236}">
                <a16:creationId xmlns:a16="http://schemas.microsoft.com/office/drawing/2014/main" id="{39033E50-FDDD-76CC-054A-0B28A34C2E1B}"/>
              </a:ext>
            </a:extLst>
          </p:cNvPr>
          <p:cNvSpPr/>
          <p:nvPr/>
        </p:nvSpPr>
        <p:spPr>
          <a:xfrm>
            <a:off x="7760694" y="3159318"/>
            <a:ext cx="894080" cy="39624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Output</a:t>
            </a:r>
            <a:endParaRPr lang="zh-TW" alt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13" name="矩形: 圓角 12">
            <a:extLst>
              <a:ext uri="{FF2B5EF4-FFF2-40B4-BE49-F238E27FC236}">
                <a16:creationId xmlns:a16="http://schemas.microsoft.com/office/drawing/2014/main" id="{10B342F6-BB95-A055-9341-0F4F803EE97C}"/>
              </a:ext>
            </a:extLst>
          </p:cNvPr>
          <p:cNvSpPr/>
          <p:nvPr/>
        </p:nvSpPr>
        <p:spPr>
          <a:xfrm>
            <a:off x="7402885" y="6096635"/>
            <a:ext cx="894080" cy="39624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Input</a:t>
            </a:r>
            <a:endParaRPr lang="zh-TW" alt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14" name="矩形: 圓角 13">
            <a:extLst>
              <a:ext uri="{FF2B5EF4-FFF2-40B4-BE49-F238E27FC236}">
                <a16:creationId xmlns:a16="http://schemas.microsoft.com/office/drawing/2014/main" id="{BE58B509-249C-A93A-16DA-C8BC70247A69}"/>
              </a:ext>
            </a:extLst>
          </p:cNvPr>
          <p:cNvSpPr/>
          <p:nvPr/>
        </p:nvSpPr>
        <p:spPr>
          <a:xfrm>
            <a:off x="6625865" y="4775844"/>
            <a:ext cx="1550063" cy="30415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Hidden Layer</a:t>
            </a:r>
            <a:endParaRPr lang="zh-TW" alt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15" name="箭號: 向上 14">
            <a:extLst>
              <a:ext uri="{FF2B5EF4-FFF2-40B4-BE49-F238E27FC236}">
                <a16:creationId xmlns:a16="http://schemas.microsoft.com/office/drawing/2014/main" id="{1D6E2E80-1921-5501-96E9-8CCCF05850B2}"/>
              </a:ext>
            </a:extLst>
          </p:cNvPr>
          <p:cNvSpPr/>
          <p:nvPr/>
        </p:nvSpPr>
        <p:spPr>
          <a:xfrm>
            <a:off x="838200" y="5076667"/>
            <a:ext cx="370840" cy="58928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D362444E-B7A3-FE7B-410F-D67969EF7CD8}"/>
              </a:ext>
            </a:extLst>
          </p:cNvPr>
          <p:cNvSpPr/>
          <p:nvPr/>
        </p:nvSpPr>
        <p:spPr>
          <a:xfrm>
            <a:off x="142240" y="5733414"/>
            <a:ext cx="5709920" cy="10229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dirty="0"/>
              <a:t>Memory:</a:t>
            </a:r>
          </a:p>
          <a:p>
            <a:r>
              <a:rPr lang="en-US" altLang="zh-TW" dirty="0"/>
              <a:t>Remember the previous output, so recurrent neural networks can memorize previous data in the previous state. </a:t>
            </a:r>
            <a:endParaRPr lang="zh-TW" altLang="en-US" dirty="0"/>
          </a:p>
        </p:txBody>
      </p:sp>
      <p:pic>
        <p:nvPicPr>
          <p:cNvPr id="17" name="Picture 6" descr="RNN區別">
            <a:extLst>
              <a:ext uri="{FF2B5EF4-FFF2-40B4-BE49-F238E27FC236}">
                <a16:creationId xmlns:a16="http://schemas.microsoft.com/office/drawing/2014/main" id="{ED3B2709-78E4-7C64-81B0-2006F0D177E1}"/>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460692" y="3159317"/>
            <a:ext cx="2222500" cy="3423009"/>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
        <p:nvSpPr>
          <p:cNvPr id="4" name="投影片編號版面配置區 3">
            <a:extLst>
              <a:ext uri="{FF2B5EF4-FFF2-40B4-BE49-F238E27FC236}">
                <a16:creationId xmlns:a16="http://schemas.microsoft.com/office/drawing/2014/main" id="{BE574745-CA69-4CA8-8457-C11E5F891AA4}"/>
              </a:ext>
            </a:extLst>
          </p:cNvPr>
          <p:cNvSpPr>
            <a:spLocks noGrp="1"/>
          </p:cNvSpPr>
          <p:nvPr>
            <p:ph type="sldNum" sz="quarter" idx="12"/>
          </p:nvPr>
        </p:nvSpPr>
        <p:spPr/>
        <p:txBody>
          <a:bodyPr/>
          <a:lstStyle/>
          <a:p>
            <a:fld id="{11941E4F-9D75-46F6-80F1-FBA169357D88}" type="slidenum">
              <a:rPr lang="zh-TW" altLang="en-US" smtClean="0"/>
              <a:t>7</a:t>
            </a:fld>
            <a:endParaRPr lang="zh-TW" altLang="en-US"/>
          </a:p>
        </p:txBody>
      </p:sp>
    </p:spTree>
    <p:extLst>
      <p:ext uri="{BB962C8B-B14F-4D97-AF65-F5344CB8AC3E}">
        <p14:creationId xmlns:p14="http://schemas.microsoft.com/office/powerpoint/2010/main" val="1395617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7FA0977D-A10B-0471-CC81-21B58FFF4AE7}"/>
              </a:ext>
            </a:extLst>
          </p:cNvPr>
          <p:cNvPicPr>
            <a:picLocks noChangeAspect="1"/>
          </p:cNvPicPr>
          <p:nvPr/>
        </p:nvPicPr>
        <p:blipFill>
          <a:blip r:embed="rId3"/>
          <a:stretch>
            <a:fillRect/>
          </a:stretch>
        </p:blipFill>
        <p:spPr>
          <a:xfrm>
            <a:off x="968118" y="2489814"/>
            <a:ext cx="6304850" cy="3869150"/>
          </a:xfrm>
          <a:prstGeom prst="rect">
            <a:avLst/>
          </a:prstGeom>
        </p:spPr>
      </p:pic>
      <p:sp>
        <p:nvSpPr>
          <p:cNvPr id="2" name="標題 1">
            <a:extLst>
              <a:ext uri="{FF2B5EF4-FFF2-40B4-BE49-F238E27FC236}">
                <a16:creationId xmlns:a16="http://schemas.microsoft.com/office/drawing/2014/main" id="{E1A72258-070E-F0BC-40AA-B3CCE4E54DD6}"/>
              </a:ext>
            </a:extLst>
          </p:cNvPr>
          <p:cNvSpPr>
            <a:spLocks noGrp="1"/>
          </p:cNvSpPr>
          <p:nvPr>
            <p:ph type="title"/>
          </p:nvPr>
        </p:nvSpPr>
        <p:spPr>
          <a:xfrm>
            <a:off x="838200" y="167967"/>
            <a:ext cx="10515600" cy="1325563"/>
          </a:xfrm>
        </p:spPr>
        <p:txBody>
          <a:bodyPr/>
          <a:lstStyle/>
          <a:p>
            <a:r>
              <a:rPr lang="en-US" altLang="zh-TW" sz="4400" dirty="0">
                <a:latin typeface="Calibri" panose="020F0502020204030204" pitchFamily="34" charset="0"/>
                <a:cs typeface="Calibri" panose="020F0502020204030204" pitchFamily="34" charset="0"/>
              </a:rPr>
              <a:t>RNN (Recurrent Neural Networks)</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1816725F-0A2B-2BA8-8633-DF930AF87F7B}"/>
              </a:ext>
            </a:extLst>
          </p:cNvPr>
          <p:cNvSpPr>
            <a:spLocks noGrp="1"/>
          </p:cNvSpPr>
          <p:nvPr>
            <p:ph idx="1"/>
          </p:nvPr>
        </p:nvSpPr>
        <p:spPr>
          <a:xfrm>
            <a:off x="838200" y="1420201"/>
            <a:ext cx="10515600" cy="4351338"/>
          </a:xfrm>
        </p:spPr>
        <p:txBody>
          <a:bodyPr/>
          <a:lstStyle/>
          <a:p>
            <a:r>
              <a:rPr lang="en-US" altLang="zh-TW" dirty="0">
                <a:latin typeface="Calibri" panose="020F0502020204030204" pitchFamily="34" charset="0"/>
                <a:cs typeface="Calibri" panose="020F0502020204030204" pitchFamily="34" charset="0"/>
              </a:rPr>
              <a:t>Effective for speech recognition, language modeling, translation</a:t>
            </a:r>
            <a:endParaRPr lang="zh-TW" altLang="en-US" dirty="0">
              <a:latin typeface="Calibri" panose="020F0502020204030204" pitchFamily="34" charset="0"/>
              <a:cs typeface="Calibri" panose="020F0502020204030204" pitchFamily="34" charset="0"/>
            </a:endParaRPr>
          </a:p>
        </p:txBody>
      </p:sp>
      <p:sp>
        <p:nvSpPr>
          <p:cNvPr id="14" name="矩形: 圓角 13">
            <a:extLst>
              <a:ext uri="{FF2B5EF4-FFF2-40B4-BE49-F238E27FC236}">
                <a16:creationId xmlns:a16="http://schemas.microsoft.com/office/drawing/2014/main" id="{BE58B509-249C-A93A-16DA-C8BC70247A69}"/>
              </a:ext>
            </a:extLst>
          </p:cNvPr>
          <p:cNvSpPr/>
          <p:nvPr/>
        </p:nvSpPr>
        <p:spPr>
          <a:xfrm>
            <a:off x="5966768" y="4261182"/>
            <a:ext cx="1550063" cy="91582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RNN Layer</a:t>
            </a:r>
            <a:endParaRPr lang="zh-TW" alt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6" name="矩形: 圓角 5">
            <a:extLst>
              <a:ext uri="{FF2B5EF4-FFF2-40B4-BE49-F238E27FC236}">
                <a16:creationId xmlns:a16="http://schemas.microsoft.com/office/drawing/2014/main" id="{AF60BB6E-9A33-51C7-C97B-D64BF9CBCC19}"/>
              </a:ext>
            </a:extLst>
          </p:cNvPr>
          <p:cNvSpPr/>
          <p:nvPr/>
        </p:nvSpPr>
        <p:spPr>
          <a:xfrm>
            <a:off x="5966768" y="2721403"/>
            <a:ext cx="2078006" cy="539819"/>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Classification Layer</a:t>
            </a:r>
            <a:endParaRPr lang="zh-TW" alt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7" name="矩形: 圓角 6">
            <a:extLst>
              <a:ext uri="{FF2B5EF4-FFF2-40B4-BE49-F238E27FC236}">
                <a16:creationId xmlns:a16="http://schemas.microsoft.com/office/drawing/2014/main" id="{B5106797-F740-2EDF-EB0B-705A699D2439}"/>
              </a:ext>
            </a:extLst>
          </p:cNvPr>
          <p:cNvSpPr/>
          <p:nvPr/>
        </p:nvSpPr>
        <p:spPr>
          <a:xfrm>
            <a:off x="5966768" y="5728144"/>
            <a:ext cx="2078006" cy="539819"/>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Word Embedding</a:t>
            </a:r>
            <a:endParaRPr lang="zh-TW" alt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8" name="矩形: 圓角 7">
            <a:extLst>
              <a:ext uri="{FF2B5EF4-FFF2-40B4-BE49-F238E27FC236}">
                <a16:creationId xmlns:a16="http://schemas.microsoft.com/office/drawing/2014/main" id="{B8E3FB78-DF6B-BD8A-38E7-7F65657E3897}"/>
              </a:ext>
            </a:extLst>
          </p:cNvPr>
          <p:cNvSpPr/>
          <p:nvPr/>
        </p:nvSpPr>
        <p:spPr>
          <a:xfrm>
            <a:off x="976616" y="2021840"/>
            <a:ext cx="3067846" cy="86648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〔Example</a:t>
            </a:r>
            <a:r>
              <a:rPr lang="zh-TW" altLang="en-US"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t>
            </a:r>
            <a:r>
              <a:rPr lang="en-US" altLang="zh-TW"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Classification</a:t>
            </a:r>
          </a:p>
          <a:p>
            <a:r>
              <a:rPr lang="en-US" altLang="zh-TW"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Many-to-One Problem〕</a:t>
            </a:r>
            <a:endParaRPr lang="zh-TW" altLang="en-US"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9" name="箭號: 向上 8">
            <a:extLst>
              <a:ext uri="{FF2B5EF4-FFF2-40B4-BE49-F238E27FC236}">
                <a16:creationId xmlns:a16="http://schemas.microsoft.com/office/drawing/2014/main" id="{8E31157A-98D3-CDA5-C5F3-C01C522128F4}"/>
              </a:ext>
            </a:extLst>
          </p:cNvPr>
          <p:cNvSpPr/>
          <p:nvPr/>
        </p:nvSpPr>
        <p:spPr>
          <a:xfrm>
            <a:off x="6381876" y="5239288"/>
            <a:ext cx="359923" cy="42657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箭號: 向上 9">
            <a:extLst>
              <a:ext uri="{FF2B5EF4-FFF2-40B4-BE49-F238E27FC236}">
                <a16:creationId xmlns:a16="http://schemas.microsoft.com/office/drawing/2014/main" id="{54E70907-3C21-2D25-861A-7203C6C41329}"/>
              </a:ext>
            </a:extLst>
          </p:cNvPr>
          <p:cNvSpPr/>
          <p:nvPr/>
        </p:nvSpPr>
        <p:spPr>
          <a:xfrm>
            <a:off x="6381876" y="3408808"/>
            <a:ext cx="359923" cy="70478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箭號: 向上 18">
            <a:extLst>
              <a:ext uri="{FF2B5EF4-FFF2-40B4-BE49-F238E27FC236}">
                <a16:creationId xmlns:a16="http://schemas.microsoft.com/office/drawing/2014/main" id="{CC77FABF-65E5-171D-3079-A5D101B1413E}"/>
              </a:ext>
            </a:extLst>
          </p:cNvPr>
          <p:cNvSpPr/>
          <p:nvPr/>
        </p:nvSpPr>
        <p:spPr>
          <a:xfrm rot="16200000">
            <a:off x="8297849" y="5690108"/>
            <a:ext cx="359923" cy="70478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圓角 19">
            <a:extLst>
              <a:ext uri="{FF2B5EF4-FFF2-40B4-BE49-F238E27FC236}">
                <a16:creationId xmlns:a16="http://schemas.microsoft.com/office/drawing/2014/main" id="{FC945B07-5C6F-F0D3-6CFD-43527CEE5C91}"/>
              </a:ext>
            </a:extLst>
          </p:cNvPr>
          <p:cNvSpPr/>
          <p:nvPr/>
        </p:nvSpPr>
        <p:spPr>
          <a:xfrm>
            <a:off x="8910847" y="5728144"/>
            <a:ext cx="2442953" cy="63082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Input</a:t>
            </a:r>
          </a:p>
          <a:p>
            <a:r>
              <a:rPr lang="en-US" altLang="zh-TW"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EX. "</a:t>
            </a:r>
            <a:r>
              <a:rPr lang="en-US" altLang="zh-TW"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hlinkClick r:id="rId4"/>
              </a:rPr>
              <a:t>customer reviews</a:t>
            </a:r>
            <a:r>
              <a:rPr lang="en-US" altLang="zh-TW"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t>
            </a:r>
            <a:endParaRPr lang="zh-TW" alt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21" name="矩形: 圓角 20">
            <a:extLst>
              <a:ext uri="{FF2B5EF4-FFF2-40B4-BE49-F238E27FC236}">
                <a16:creationId xmlns:a16="http://schemas.microsoft.com/office/drawing/2014/main" id="{4E9FE751-E237-E8EE-712A-A301E9292FBA}"/>
              </a:ext>
            </a:extLst>
          </p:cNvPr>
          <p:cNvSpPr/>
          <p:nvPr/>
        </p:nvSpPr>
        <p:spPr>
          <a:xfrm>
            <a:off x="8910847" y="2721403"/>
            <a:ext cx="2976353" cy="63082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Output</a:t>
            </a:r>
          </a:p>
          <a:p>
            <a:r>
              <a:rPr lang="en-US" altLang="zh-TW"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Positive or Negative review</a:t>
            </a:r>
            <a:endParaRPr lang="zh-TW" alt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22" name="箭號: 向上 21">
            <a:extLst>
              <a:ext uri="{FF2B5EF4-FFF2-40B4-BE49-F238E27FC236}">
                <a16:creationId xmlns:a16="http://schemas.microsoft.com/office/drawing/2014/main" id="{14F58747-20EF-32F6-C647-CFD934B36D58}"/>
              </a:ext>
            </a:extLst>
          </p:cNvPr>
          <p:cNvSpPr/>
          <p:nvPr/>
        </p:nvSpPr>
        <p:spPr>
          <a:xfrm rot="5400000" flipH="1">
            <a:off x="8297849" y="2638918"/>
            <a:ext cx="359923" cy="70478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文字方塊 23">
            <a:extLst>
              <a:ext uri="{FF2B5EF4-FFF2-40B4-BE49-F238E27FC236}">
                <a16:creationId xmlns:a16="http://schemas.microsoft.com/office/drawing/2014/main" id="{E046247C-70BB-96F3-5353-D11AB77FF928}"/>
              </a:ext>
            </a:extLst>
          </p:cNvPr>
          <p:cNvSpPr txBox="1"/>
          <p:nvPr/>
        </p:nvSpPr>
        <p:spPr>
          <a:xfrm>
            <a:off x="8044774" y="4211927"/>
            <a:ext cx="3842426" cy="923330"/>
          </a:xfrm>
          <a:prstGeom prst="rect">
            <a:avLst/>
          </a:prstGeom>
          <a:noFill/>
        </p:spPr>
        <p:txBody>
          <a:bodyPr wrap="square" rtlCol="0">
            <a:spAutoFit/>
          </a:bodyPr>
          <a:lstStyle/>
          <a:p>
            <a:r>
              <a:rPr lang="en-US" altLang="zh-TW" dirty="0"/>
              <a:t>Code Tutorial:</a:t>
            </a:r>
          </a:p>
          <a:p>
            <a:r>
              <a:rPr lang="en-US" altLang="zh-TW" dirty="0">
                <a:hlinkClick r:id="rId5"/>
              </a:rPr>
              <a:t>https://youtu.be/ubDtr6dh0c8?si=_oF5MRoCfC1ReKf2</a:t>
            </a:r>
            <a:endParaRPr lang="zh-TW" altLang="en-US" dirty="0"/>
          </a:p>
        </p:txBody>
      </p:sp>
      <p:sp>
        <p:nvSpPr>
          <p:cNvPr id="4" name="投影片編號版面配置區 3">
            <a:extLst>
              <a:ext uri="{FF2B5EF4-FFF2-40B4-BE49-F238E27FC236}">
                <a16:creationId xmlns:a16="http://schemas.microsoft.com/office/drawing/2014/main" id="{B087F0A6-250C-57C6-196B-D129192A87F0}"/>
              </a:ext>
            </a:extLst>
          </p:cNvPr>
          <p:cNvSpPr>
            <a:spLocks noGrp="1"/>
          </p:cNvSpPr>
          <p:nvPr>
            <p:ph type="sldNum" sz="quarter" idx="12"/>
          </p:nvPr>
        </p:nvSpPr>
        <p:spPr/>
        <p:txBody>
          <a:bodyPr/>
          <a:lstStyle/>
          <a:p>
            <a:fld id="{11941E4F-9D75-46F6-80F1-FBA169357D88}" type="slidenum">
              <a:rPr lang="zh-TW" altLang="en-US" smtClean="0"/>
              <a:t>8</a:t>
            </a:fld>
            <a:endParaRPr lang="zh-TW" altLang="en-US"/>
          </a:p>
        </p:txBody>
      </p:sp>
    </p:spTree>
    <p:extLst>
      <p:ext uri="{BB962C8B-B14F-4D97-AF65-F5344CB8AC3E}">
        <p14:creationId xmlns:p14="http://schemas.microsoft.com/office/powerpoint/2010/main" val="1185609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57" name="Rectangle 2056">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標題 1">
            <a:extLst>
              <a:ext uri="{FF2B5EF4-FFF2-40B4-BE49-F238E27FC236}">
                <a16:creationId xmlns:a16="http://schemas.microsoft.com/office/drawing/2014/main" id="{E1A72258-070E-F0BC-40AA-B3CCE4E54DD6}"/>
              </a:ext>
            </a:extLst>
          </p:cNvPr>
          <p:cNvSpPr>
            <a:spLocks noGrp="1"/>
          </p:cNvSpPr>
          <p:nvPr>
            <p:ph type="title"/>
          </p:nvPr>
        </p:nvSpPr>
        <p:spPr>
          <a:xfrm>
            <a:off x="1051560" y="586822"/>
            <a:ext cx="3657600" cy="1645920"/>
          </a:xfrm>
        </p:spPr>
        <p:txBody>
          <a:bodyPr>
            <a:normAutofit/>
          </a:bodyPr>
          <a:lstStyle/>
          <a:p>
            <a:r>
              <a:rPr lang="en-US" altLang="zh-TW" sz="3200" dirty="0">
                <a:latin typeface="Calibri" panose="020F0502020204030204" pitchFamily="34" charset="0"/>
                <a:cs typeface="Calibri" panose="020F0502020204030204" pitchFamily="34" charset="0"/>
              </a:rPr>
              <a:t>RNN (Recurrent Neural Networks)</a:t>
            </a:r>
            <a:endParaRPr lang="zh-TW" altLang="en-US" sz="3200" dirty="0">
              <a:latin typeface="Calibri" panose="020F0502020204030204" pitchFamily="34" charset="0"/>
              <a:cs typeface="Calibri" panose="020F0502020204030204" pitchFamily="34" charset="0"/>
            </a:endParaRPr>
          </a:p>
        </p:txBody>
      </p:sp>
      <p:sp>
        <p:nvSpPr>
          <p:cNvPr id="2059" name="Rectangle 2058">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61" name="Rectangle 2060">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內容版面配置區 2">
            <a:extLst>
              <a:ext uri="{FF2B5EF4-FFF2-40B4-BE49-F238E27FC236}">
                <a16:creationId xmlns:a16="http://schemas.microsoft.com/office/drawing/2014/main" id="{1816725F-0A2B-2BA8-8633-DF930AF87F7B}"/>
              </a:ext>
            </a:extLst>
          </p:cNvPr>
          <p:cNvSpPr>
            <a:spLocks noGrp="1"/>
          </p:cNvSpPr>
          <p:nvPr>
            <p:ph idx="1"/>
          </p:nvPr>
        </p:nvSpPr>
        <p:spPr>
          <a:xfrm>
            <a:off x="5250106" y="586822"/>
            <a:ext cx="6106742" cy="1645920"/>
          </a:xfrm>
        </p:spPr>
        <p:txBody>
          <a:bodyPr anchor="ctr">
            <a:normAutofit/>
          </a:bodyPr>
          <a:lstStyle/>
          <a:p>
            <a:r>
              <a:rPr lang="en-US" altLang="zh-TW" sz="1800" dirty="0">
                <a:latin typeface="Calibri" panose="020F0502020204030204" pitchFamily="34" charset="0"/>
                <a:cs typeface="Calibri" panose="020F0502020204030204" pitchFamily="34" charset="0"/>
              </a:rPr>
              <a:t>The strength of RNN is that it allows the input and output data to be not just a single set of vectors, but a sequence of multiple sets of vectors.</a:t>
            </a:r>
          </a:p>
        </p:txBody>
      </p:sp>
      <p:pic>
        <p:nvPicPr>
          <p:cNvPr id="2050" name="Picture 2">
            <a:extLst>
              <a:ext uri="{FF2B5EF4-FFF2-40B4-BE49-F238E27FC236}">
                <a16:creationId xmlns:a16="http://schemas.microsoft.com/office/drawing/2014/main" id="{E8DFDA36-3BDC-53CE-E86E-D2EA1AD956A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1195" y="3594523"/>
            <a:ext cx="5728888" cy="1790277"/>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a:extLst>
              <a:ext uri="{FF2B5EF4-FFF2-40B4-BE49-F238E27FC236}">
                <a16:creationId xmlns:a16="http://schemas.microsoft.com/office/drawing/2014/main" id="{B087F0A6-250C-57C6-196B-D129192A87F0}"/>
              </a:ext>
            </a:extLst>
          </p:cNvPr>
          <p:cNvSpPr>
            <a:spLocks noGrp="1"/>
          </p:cNvSpPr>
          <p:nvPr>
            <p:ph type="sldNum" sz="quarter" idx="12"/>
          </p:nvPr>
        </p:nvSpPr>
        <p:spPr>
          <a:xfrm>
            <a:off x="8610600" y="6356350"/>
            <a:ext cx="2746248" cy="365125"/>
          </a:xfrm>
        </p:spPr>
        <p:txBody>
          <a:bodyPr>
            <a:normAutofit/>
          </a:bodyPr>
          <a:lstStyle/>
          <a:p>
            <a:pPr>
              <a:spcAft>
                <a:spcPts val="600"/>
              </a:spcAft>
            </a:pPr>
            <a:fld id="{11941E4F-9D75-46F6-80F1-FBA169357D88}" type="slidenum">
              <a:rPr lang="zh-TW" altLang="en-US">
                <a:solidFill>
                  <a:schemeClr val="tx1">
                    <a:lumMod val="50000"/>
                    <a:lumOff val="50000"/>
                  </a:schemeClr>
                </a:solidFill>
                <a:latin typeface="Calibri" panose="020F0502020204030204" pitchFamily="34" charset="0"/>
                <a:cs typeface="Calibri" panose="020F0502020204030204" pitchFamily="34" charset="0"/>
              </a:rPr>
              <a:pPr>
                <a:spcAft>
                  <a:spcPts val="600"/>
                </a:spcAft>
              </a:pPr>
              <a:t>9</a:t>
            </a:fld>
            <a:endParaRPr lang="zh-TW" altLang="en-US">
              <a:solidFill>
                <a:schemeClr val="tx1">
                  <a:lumMod val="50000"/>
                  <a:lumOff val="50000"/>
                </a:schemeClr>
              </a:solidFill>
              <a:latin typeface="Calibri" panose="020F0502020204030204" pitchFamily="34" charset="0"/>
              <a:cs typeface="Calibri" panose="020F0502020204030204" pitchFamily="34" charset="0"/>
            </a:endParaRPr>
          </a:p>
        </p:txBody>
      </p:sp>
      <p:graphicFrame>
        <p:nvGraphicFramePr>
          <p:cNvPr id="11" name="表格 10">
            <a:extLst>
              <a:ext uri="{FF2B5EF4-FFF2-40B4-BE49-F238E27FC236}">
                <a16:creationId xmlns:a16="http://schemas.microsoft.com/office/drawing/2014/main" id="{90566186-EE47-5E74-2ABC-C352749FA9A6}"/>
              </a:ext>
            </a:extLst>
          </p:cNvPr>
          <p:cNvGraphicFramePr>
            <a:graphicFrameLocks noGrp="1"/>
          </p:cNvGraphicFramePr>
          <p:nvPr>
            <p:extLst>
              <p:ext uri="{D42A27DB-BD31-4B8C-83A1-F6EECF244321}">
                <p14:modId xmlns:p14="http://schemas.microsoft.com/office/powerpoint/2010/main" val="557800532"/>
              </p:ext>
            </p:extLst>
          </p:nvPr>
        </p:nvGraphicFramePr>
        <p:xfrm>
          <a:off x="5911277" y="2729395"/>
          <a:ext cx="6189528" cy="3630377"/>
        </p:xfrm>
        <a:graphic>
          <a:graphicData uri="http://schemas.openxmlformats.org/drawingml/2006/table">
            <a:tbl>
              <a:tblPr firstRow="1" bandRow="1">
                <a:tableStyleId>{5C22544A-7EE6-4342-B048-85BDC9FD1C3A}</a:tableStyleId>
              </a:tblPr>
              <a:tblGrid>
                <a:gridCol w="3094764">
                  <a:extLst>
                    <a:ext uri="{9D8B030D-6E8A-4147-A177-3AD203B41FA5}">
                      <a16:colId xmlns:a16="http://schemas.microsoft.com/office/drawing/2014/main" val="2564397564"/>
                    </a:ext>
                  </a:extLst>
                </a:gridCol>
                <a:gridCol w="3094764">
                  <a:extLst>
                    <a:ext uri="{9D8B030D-6E8A-4147-A177-3AD203B41FA5}">
                      <a16:colId xmlns:a16="http://schemas.microsoft.com/office/drawing/2014/main" val="2989918535"/>
                    </a:ext>
                  </a:extLst>
                </a:gridCol>
              </a:tblGrid>
              <a:tr h="665347">
                <a:tc>
                  <a:txBody>
                    <a:bodyPr/>
                    <a:lstStyle/>
                    <a:p>
                      <a:pPr algn="ctr"/>
                      <a:r>
                        <a:rPr lang="en-US" altLang="zh-TW" sz="2300" dirty="0"/>
                        <a:t>Type</a:t>
                      </a:r>
                      <a:endParaRPr lang="zh-TW" altLang="en-US" sz="2300" dirty="0"/>
                    </a:p>
                  </a:txBody>
                  <a:tcPr marL="116129" marR="116129" marT="58064" marB="58064" anchor="ctr"/>
                </a:tc>
                <a:tc>
                  <a:txBody>
                    <a:bodyPr/>
                    <a:lstStyle/>
                    <a:p>
                      <a:pPr algn="ctr"/>
                      <a:r>
                        <a:rPr lang="en-US" altLang="zh-TW" sz="2300" dirty="0"/>
                        <a:t>Example</a:t>
                      </a:r>
                      <a:endParaRPr lang="zh-TW" altLang="en-US" sz="2300" dirty="0"/>
                    </a:p>
                  </a:txBody>
                  <a:tcPr marL="116129" marR="116129" marT="58064" marB="58064" anchor="ctr"/>
                </a:tc>
                <a:extLst>
                  <a:ext uri="{0D108BD9-81ED-4DB2-BD59-A6C34878D82A}">
                    <a16:rowId xmlns:a16="http://schemas.microsoft.com/office/drawing/2014/main" val="1365015789"/>
                  </a:ext>
                </a:extLst>
              </a:tr>
              <a:tr h="665347">
                <a:tc>
                  <a:txBody>
                    <a:bodyPr/>
                    <a:lstStyle/>
                    <a:p>
                      <a:pPr algn="l"/>
                      <a:r>
                        <a:rPr lang="en-US" altLang="zh-TW" sz="2300" dirty="0"/>
                        <a:t>One-to-One</a:t>
                      </a:r>
                      <a:endParaRPr lang="zh-TW" altLang="en-US" sz="2300" dirty="0"/>
                    </a:p>
                  </a:txBody>
                  <a:tcPr marL="116129" marR="116129" marT="58064" marB="58064" anchor="ctr"/>
                </a:tc>
                <a:tc>
                  <a:txBody>
                    <a:bodyPr/>
                    <a:lstStyle/>
                    <a:p>
                      <a:pPr algn="l"/>
                      <a:r>
                        <a:rPr lang="en-US" altLang="zh-TW" sz="2300" dirty="0"/>
                        <a:t>Classification</a:t>
                      </a:r>
                      <a:endParaRPr lang="zh-TW" altLang="en-US" sz="2300" dirty="0"/>
                    </a:p>
                  </a:txBody>
                  <a:tcPr marL="116129" marR="116129" marT="58064" marB="58064" anchor="ctr"/>
                </a:tc>
                <a:extLst>
                  <a:ext uri="{0D108BD9-81ED-4DB2-BD59-A6C34878D82A}">
                    <a16:rowId xmlns:a16="http://schemas.microsoft.com/office/drawing/2014/main" val="741485514"/>
                  </a:ext>
                </a:extLst>
              </a:tr>
              <a:tr h="665347">
                <a:tc>
                  <a:txBody>
                    <a:bodyPr/>
                    <a:lstStyle/>
                    <a:p>
                      <a:pPr algn="l"/>
                      <a:r>
                        <a:rPr lang="en-US" altLang="zh-TW" sz="2300" dirty="0"/>
                        <a:t>One-to-Many</a:t>
                      </a:r>
                      <a:endParaRPr lang="zh-TW" altLang="en-US" sz="2300" dirty="0"/>
                    </a:p>
                  </a:txBody>
                  <a:tcPr marL="116129" marR="116129" marT="58064" marB="58064" anchor="ctr"/>
                </a:tc>
                <a:tc>
                  <a:txBody>
                    <a:bodyPr/>
                    <a:lstStyle/>
                    <a:p>
                      <a:pPr algn="l"/>
                      <a:r>
                        <a:rPr lang="en-US" altLang="zh-TW" sz="2300" dirty="0"/>
                        <a:t>Image Captioning</a:t>
                      </a:r>
                      <a:endParaRPr lang="zh-TW" altLang="en-US" sz="2300" dirty="0"/>
                    </a:p>
                  </a:txBody>
                  <a:tcPr marL="116129" marR="116129" marT="58064" marB="58064" anchor="ctr"/>
                </a:tc>
                <a:extLst>
                  <a:ext uri="{0D108BD9-81ED-4DB2-BD59-A6C34878D82A}">
                    <a16:rowId xmlns:a16="http://schemas.microsoft.com/office/drawing/2014/main" val="3390452899"/>
                  </a:ext>
                </a:extLst>
              </a:tr>
              <a:tr h="665347">
                <a:tc>
                  <a:txBody>
                    <a:bodyPr/>
                    <a:lstStyle/>
                    <a:p>
                      <a:pPr algn="l"/>
                      <a:r>
                        <a:rPr lang="en-US" altLang="zh-TW" sz="2300" dirty="0"/>
                        <a:t>Many-to-One</a:t>
                      </a:r>
                      <a:endParaRPr lang="zh-TW" altLang="en-US" sz="2300" dirty="0"/>
                    </a:p>
                  </a:txBody>
                  <a:tcPr marL="116129" marR="116129" marT="58064" marB="58064" anchor="ctr"/>
                </a:tc>
                <a:tc>
                  <a:txBody>
                    <a:bodyPr/>
                    <a:lstStyle/>
                    <a:p>
                      <a:pPr marL="457200" indent="-457200" algn="l">
                        <a:buFont typeface="+mj-lt"/>
                        <a:buAutoNum type="arabicPeriod"/>
                      </a:pPr>
                      <a:r>
                        <a:rPr lang="en-US" altLang="zh-TW" sz="2300" dirty="0"/>
                        <a:t>Sentiment Analysis</a:t>
                      </a:r>
                    </a:p>
                    <a:p>
                      <a:pPr marL="457200" indent="-457200" algn="l">
                        <a:buFont typeface="+mj-lt"/>
                        <a:buAutoNum type="arabicPeriod"/>
                      </a:pPr>
                      <a:r>
                        <a:rPr lang="en-US" altLang="zh-TW" sz="2300" dirty="0"/>
                        <a:t>Text Classification</a:t>
                      </a:r>
                      <a:endParaRPr lang="zh-TW" altLang="en-US" sz="2300" dirty="0"/>
                    </a:p>
                  </a:txBody>
                  <a:tcPr marL="116129" marR="116129" marT="58064" marB="58064" anchor="ctr"/>
                </a:tc>
                <a:extLst>
                  <a:ext uri="{0D108BD9-81ED-4DB2-BD59-A6C34878D82A}">
                    <a16:rowId xmlns:a16="http://schemas.microsoft.com/office/drawing/2014/main" val="1450080064"/>
                  </a:ext>
                </a:extLst>
              </a:tr>
              <a:tr h="665347">
                <a:tc>
                  <a:txBody>
                    <a:bodyPr/>
                    <a:lstStyle/>
                    <a:p>
                      <a:pPr algn="l"/>
                      <a:r>
                        <a:rPr lang="en-US" altLang="zh-TW" sz="2300" dirty="0"/>
                        <a:t>Many-to-Many</a:t>
                      </a:r>
                      <a:endParaRPr lang="zh-TW" altLang="en-US" sz="2300" dirty="0"/>
                    </a:p>
                  </a:txBody>
                  <a:tcPr marL="116129" marR="116129" marT="58064" marB="58064" anchor="ctr"/>
                </a:tc>
                <a:tc>
                  <a:txBody>
                    <a:bodyPr/>
                    <a:lstStyle/>
                    <a:p>
                      <a:pPr marL="457200" indent="-457200" algn="l">
                        <a:buFont typeface="+mj-lt"/>
                        <a:buAutoNum type="arabicPeriod"/>
                      </a:pPr>
                      <a:r>
                        <a:rPr lang="en-US" altLang="zh-TW" sz="2300" dirty="0"/>
                        <a:t>Translation </a:t>
                      </a:r>
                    </a:p>
                    <a:p>
                      <a:pPr marL="457200" indent="-457200" algn="l">
                        <a:buFont typeface="+mj-lt"/>
                        <a:buAutoNum type="arabicPeriod"/>
                      </a:pPr>
                      <a:r>
                        <a:rPr lang="en-US" altLang="zh-TW" sz="2300" dirty="0"/>
                        <a:t>Video Classification</a:t>
                      </a:r>
                      <a:endParaRPr lang="zh-TW" altLang="en-US" sz="2300" dirty="0"/>
                    </a:p>
                  </a:txBody>
                  <a:tcPr marL="116129" marR="116129" marT="58064" marB="58064" anchor="ctr"/>
                </a:tc>
                <a:extLst>
                  <a:ext uri="{0D108BD9-81ED-4DB2-BD59-A6C34878D82A}">
                    <a16:rowId xmlns:a16="http://schemas.microsoft.com/office/drawing/2014/main" val="3232568461"/>
                  </a:ext>
                </a:extLst>
              </a:tr>
            </a:tbl>
          </a:graphicData>
        </a:graphic>
      </p:graphicFrame>
    </p:spTree>
    <p:extLst>
      <p:ext uri="{BB962C8B-B14F-4D97-AF65-F5344CB8AC3E}">
        <p14:creationId xmlns:p14="http://schemas.microsoft.com/office/powerpoint/2010/main" val="2794403958"/>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3002</TotalTime>
  <Words>2747</Words>
  <Application>Microsoft Office PowerPoint</Application>
  <PresentationFormat>寬螢幕</PresentationFormat>
  <Paragraphs>297</Paragraphs>
  <Slides>30</Slides>
  <Notes>13</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30</vt:i4>
      </vt:variant>
    </vt:vector>
  </HeadingPairs>
  <TitlesOfParts>
    <vt:vector size="37" baseType="lpstr">
      <vt:lpstr>Arial</vt:lpstr>
      <vt:lpstr>Calibri</vt:lpstr>
      <vt:lpstr>Calibri Light</vt:lpstr>
      <vt:lpstr>Roboto</vt:lpstr>
      <vt:lpstr>Source Serif Pro</vt:lpstr>
      <vt:lpstr>Wingdings</vt:lpstr>
      <vt:lpstr>Office 佈景主題</vt:lpstr>
      <vt:lpstr>Topic: Recurrent Neural Networks  (RNN &amp; LSTM)</vt:lpstr>
      <vt:lpstr>Outline</vt:lpstr>
      <vt:lpstr>RNN (Recurrent Neural Networks)</vt:lpstr>
      <vt:lpstr>RNN  (Recurrent Neural Networks)</vt:lpstr>
      <vt:lpstr>RNN (Recurrent Neural Networks)</vt:lpstr>
      <vt:lpstr>RNN (Recurrent Neural Networks)</vt:lpstr>
      <vt:lpstr>RNN (Recurrent Neural Networks)</vt:lpstr>
      <vt:lpstr>RNN (Recurrent Neural Networks)</vt:lpstr>
      <vt:lpstr>RNN (Recurrent Neural Networks)</vt:lpstr>
      <vt:lpstr>RNN (Recurrent Neural Networks)</vt:lpstr>
      <vt:lpstr>RNN (Recurrent Neural Networks)</vt:lpstr>
      <vt:lpstr>RNN (Recurrent Neural Networks)</vt:lpstr>
      <vt:lpstr>RNN (Recurrent Neural Networks)</vt:lpstr>
      <vt:lpstr>LSTM (Long Short-Term Memory )</vt:lpstr>
      <vt:lpstr>LSTM (Long Short-Term Memory)</vt:lpstr>
      <vt:lpstr>LSTM (Long Short-Term Memory)</vt:lpstr>
      <vt:lpstr>LSTM (Long Short-Term Memory)</vt:lpstr>
      <vt:lpstr>LSTM (Long Short-Term Memory)</vt:lpstr>
      <vt:lpstr>LSTM (Long Short-Term Memory)</vt:lpstr>
      <vt:lpstr>LSTM (Long Short-Term Memory)</vt:lpstr>
      <vt:lpstr>GRU (Gated Recurrent Unit)</vt:lpstr>
      <vt:lpstr>GRU (Gated Recurrent Unit)</vt:lpstr>
      <vt:lpstr>GRU (Gated Recurrent Unit)</vt:lpstr>
      <vt:lpstr>GRU (Gated Recurrent Unit)</vt:lpstr>
      <vt:lpstr>GRU (Gated Recurrent Unit)</vt:lpstr>
      <vt:lpstr>GRU (Gated Recurrent Unit)</vt:lpstr>
      <vt:lpstr>The End, Thank you.</vt:lpstr>
      <vt:lpstr>Reference</vt:lpstr>
      <vt:lpstr>Reference</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Recurrent Neural Networks (RNN &amp; LSTM)</dc:title>
  <dc:creator>哲平 何</dc:creator>
  <cp:lastModifiedBy>哲平 何</cp:lastModifiedBy>
  <cp:revision>1258</cp:revision>
  <dcterms:created xsi:type="dcterms:W3CDTF">2023-11-08T08:33:48Z</dcterms:created>
  <dcterms:modified xsi:type="dcterms:W3CDTF">2023-11-11T02:08:18Z</dcterms:modified>
</cp:coreProperties>
</file>